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vsdx" ContentType="application/vnd.ms-visio.drawing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9" r:id="rId9"/>
    <p:sldId id="270" r:id="rId10"/>
    <p:sldId id="271" r:id="rId11"/>
    <p:sldId id="263" r:id="rId12"/>
    <p:sldId id="272" r:id="rId13"/>
    <p:sldId id="273" r:id="rId14"/>
    <p:sldId id="274" r:id="rId15"/>
    <p:sldId id="264" r:id="rId16"/>
    <p:sldId id="268" r:id="rId17"/>
    <p:sldId id="265" r:id="rId18"/>
    <p:sldId id="266" r:id="rId19"/>
    <p:sldId id="26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294" autoAdjust="0"/>
    <p:restoredTop sz="94660"/>
  </p:normalViewPr>
  <p:slideViewPr>
    <p:cSldViewPr snapToGrid="0">
      <p:cViewPr>
        <p:scale>
          <a:sx n="70" d="100"/>
          <a:sy n="70" d="100"/>
        </p:scale>
        <p:origin x="966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5503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4236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4057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281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2499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97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5032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9643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702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581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629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6/20/2013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875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Visio7664611.vsd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Microsoft_Visio3222233.vsdx"/><Relationship Id="rId4" Type="http://schemas.openxmlformats.org/officeDocument/2006/relationships/package" Target="../embeddings/_________Microsoft_Visio5443422.vsd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70855" y="165100"/>
            <a:ext cx="8966200" cy="1181100"/>
          </a:xfrm>
        </p:spPr>
        <p:txBody>
          <a:bodyPr>
            <a:noAutofit/>
          </a:bodyPr>
          <a:lstStyle/>
          <a:p>
            <a:pPr algn="ctr"/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Міністерство освіти і науки України</a:t>
            </a:r>
            <a:b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Вінницький національний технічний </a:t>
            </a: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b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Інститут інформаційних технологій та комп’ютерної інженерії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комп'ютерних наук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7569" y="1974001"/>
            <a:ext cx="9479757" cy="1788521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програмного модуля розпізнавання плямоподібних зображень на основі технології GPGPU: розпізнавання зображень профілю лазерного променя</a:t>
            </a:r>
            <a:endParaRPr lang="uk-U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3048" y="4020292"/>
            <a:ext cx="401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Підготував:</a:t>
            </a:r>
          </a:p>
          <a:p>
            <a:pPr algn="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групи 1КН-09б </a:t>
            </a:r>
          </a:p>
          <a:p>
            <a:pPr algn="r"/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Матейчук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Сергійович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01100" y="5044080"/>
            <a:ext cx="311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Керівник:</a:t>
            </a:r>
          </a:p>
          <a:p>
            <a:pPr algn="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к.т.н., доцент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Яровий Андрій Анатолійович</a:t>
            </a:r>
            <a:r>
              <a:rPr lang="uk-UA" u="sng" dirty="0" smtClean="0"/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1849" y="6178845"/>
            <a:ext cx="3251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інниця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 р.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I:\cu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49" y="5816198"/>
            <a:ext cx="1196853" cy="72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752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+mn-lt"/>
                <a:cs typeface="Times New Roman" pitchFamily="18" charset="0"/>
              </a:rPr>
              <a:t>Математична модель розпізнавання зображень профілю лазерного променя на основі </a:t>
            </a:r>
            <a:r>
              <a:rPr lang="uk-UA" sz="2400" dirty="0">
                <a:latin typeface="+mn-lt"/>
                <a:cs typeface="Times New Roman" pitchFamily="18" charset="0"/>
              </a:rPr>
              <a:t>паралельно-ієрархічних </a:t>
            </a:r>
            <a:r>
              <a:rPr lang="uk-UA" sz="2400" dirty="0" smtClean="0">
                <a:latin typeface="+mn-lt"/>
                <a:cs typeface="Times New Roman" pitchFamily="18" charset="0"/>
              </a:rPr>
              <a:t>мереж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(</a:t>
            </a:r>
            <a:r>
              <a:rPr lang="uk-UA" sz="2400" dirty="0" smtClean="0">
                <a:latin typeface="+mn-lt"/>
                <a:cs typeface="Times New Roman" pitchFamily="18" charset="0"/>
              </a:rPr>
              <a:t>продовження</a:t>
            </a:r>
            <a:r>
              <a:rPr lang="en-US" sz="2400" dirty="0" smtClean="0">
                <a:latin typeface="+mn-lt"/>
                <a:cs typeface="Times New Roman" pitchFamily="18" charset="0"/>
              </a:rPr>
              <a:t>)</a:t>
            </a:r>
            <a:endParaRPr lang="uk-UA" sz="2400" i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1514900"/>
            <a:ext cx="10454184" cy="40806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45755" y="408970"/>
            <a:ext cx="765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10</a:t>
            </a:r>
            <a:endParaRPr lang="uk-UA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1195" y="1366838"/>
            <a:ext cx="8578399" cy="532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845" y="1366838"/>
            <a:ext cx="9184943" cy="54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43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041" y="60625"/>
            <a:ext cx="10399593" cy="696690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+mn-lt"/>
                <a:cs typeface="Times New Roman" pitchFamily="18" charset="0"/>
              </a:rPr>
              <a:t>Алгоритм та програмна реалізація модуля </a:t>
            </a:r>
            <a:r>
              <a:rPr lang="uk-UA" sz="2000" dirty="0">
                <a:latin typeface="+mn-lt"/>
                <a:cs typeface="Times New Roman" pitchFamily="18" charset="0"/>
              </a:rPr>
              <a:t>основі методу </a:t>
            </a:r>
            <a:r>
              <a:rPr lang="uk-UA" sz="2000" dirty="0" err="1">
                <a:latin typeface="+mn-lt"/>
                <a:cs typeface="Times New Roman" pitchFamily="18" charset="0"/>
              </a:rPr>
              <a:t>моментних</a:t>
            </a:r>
            <a:r>
              <a:rPr lang="uk-UA" sz="2000" dirty="0">
                <a:latin typeface="+mn-lt"/>
                <a:cs typeface="Times New Roman" pitchFamily="18" charset="0"/>
              </a:rPr>
              <a:t> ознак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59403" y="408970"/>
            <a:ext cx="75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11</a:t>
            </a:r>
            <a:endParaRPr lang="uk-UA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05" name="Picture 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2293" y="932190"/>
            <a:ext cx="5887413" cy="592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074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041" y="60625"/>
            <a:ext cx="10399593" cy="696690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+mn-lt"/>
                <a:cs typeface="Times New Roman" pitchFamily="18" charset="0"/>
              </a:rPr>
              <a:t>Алгоритм та програмна реалізація модуля на основі </a:t>
            </a:r>
            <a:r>
              <a:rPr lang="uk-UA" sz="2000" dirty="0">
                <a:latin typeface="+mn-lt"/>
                <a:cs typeface="Times New Roman" pitchFamily="18" charset="0"/>
              </a:rPr>
              <a:t>методу </a:t>
            </a:r>
            <a:r>
              <a:rPr lang="uk-UA" sz="2000" dirty="0" err="1">
                <a:latin typeface="+mn-lt"/>
                <a:cs typeface="Times New Roman" pitchFamily="18" charset="0"/>
              </a:rPr>
              <a:t>моментних</a:t>
            </a:r>
            <a:r>
              <a:rPr lang="uk-UA" sz="2000" dirty="0">
                <a:latin typeface="+mn-lt"/>
                <a:cs typeface="Times New Roman" pitchFamily="18" charset="0"/>
              </a:rPr>
              <a:t> </a:t>
            </a:r>
            <a:r>
              <a:rPr lang="uk-UA" sz="2000" dirty="0" smtClean="0">
                <a:latin typeface="+mn-lt"/>
                <a:cs typeface="Times New Roman" pitchFamily="18" charset="0"/>
              </a:rPr>
              <a:t>ознак (продовження)</a:t>
            </a:r>
            <a:endParaRPr lang="uk-UA" sz="2000" dirty="0"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9403" y="408970"/>
            <a:ext cx="75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12</a:t>
            </a:r>
            <a:endParaRPr lang="uk-UA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3576" y="932190"/>
            <a:ext cx="5344848" cy="592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171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041" y="60625"/>
            <a:ext cx="10399593" cy="696690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+mn-lt"/>
                <a:cs typeface="Times New Roman" pitchFamily="18" charset="0"/>
              </a:rPr>
              <a:t>Алгоритм та програмна реалізація модуля на </a:t>
            </a:r>
            <a:r>
              <a:rPr lang="uk-UA" sz="2000" dirty="0">
                <a:cs typeface="Times New Roman" pitchFamily="18" charset="0"/>
              </a:rPr>
              <a:t>основі паралельно-ієрархічних мереж</a:t>
            </a:r>
            <a:endParaRPr lang="uk-UA" sz="2000" dirty="0"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9403" y="408970"/>
            <a:ext cx="75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13</a:t>
            </a:r>
            <a:endParaRPr lang="uk-UA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2776" y="932190"/>
            <a:ext cx="4156111" cy="5925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48610261"/>
              </p:ext>
            </p:extLst>
          </p:nvPr>
        </p:nvGraphicFramePr>
        <p:xfrm>
          <a:off x="8093122" y="932190"/>
          <a:ext cx="1992573" cy="5323906"/>
        </p:xfrm>
        <a:graphic>
          <a:graphicData uri="http://schemas.openxmlformats.org/presentationml/2006/ole">
            <p:oleObj spid="_x0000_s5130" r:id="rId4" imgW="1552555" imgH="4143329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07394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9041" y="60625"/>
            <a:ext cx="10399593" cy="696690"/>
          </a:xfrm>
        </p:spPr>
        <p:txBody>
          <a:bodyPr>
            <a:noAutofit/>
          </a:bodyPr>
          <a:lstStyle/>
          <a:p>
            <a:r>
              <a:rPr lang="uk-UA" sz="2000" dirty="0">
                <a:cs typeface="Times New Roman" pitchFamily="18" charset="0"/>
              </a:rPr>
              <a:t>Алгоритм та програмна реалізація модуля на основі паралельно-ієрархічних мереж</a:t>
            </a:r>
            <a:r>
              <a:rPr lang="uk-UA" sz="2000" dirty="0" smtClean="0">
                <a:latin typeface="+mn-lt"/>
                <a:cs typeface="Times New Roman" pitchFamily="18" charset="0"/>
              </a:rPr>
              <a:t> (продовження)</a:t>
            </a:r>
            <a:endParaRPr lang="uk-UA" sz="2000" dirty="0">
              <a:latin typeface="+mn-lt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9403" y="408970"/>
            <a:ext cx="752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14</a:t>
            </a:r>
            <a:endParaRPr lang="uk-UA" b="1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3844" y="687639"/>
            <a:ext cx="3609079" cy="617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52553369"/>
              </p:ext>
            </p:extLst>
          </p:nvPr>
        </p:nvGraphicFramePr>
        <p:xfrm>
          <a:off x="6469039" y="746372"/>
          <a:ext cx="1834272" cy="2597329"/>
        </p:xfrm>
        <a:graphic>
          <a:graphicData uri="http://schemas.openxmlformats.org/presentationml/2006/ole">
            <p:oleObj spid="_x0000_s6160" r:id="rId4" imgW="1542930" imgH="2181230" progId="">
              <p:embed/>
            </p:oleObj>
          </a:graphicData>
        </a:graphic>
      </p:graphicFrame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53032555"/>
              </p:ext>
            </p:extLst>
          </p:nvPr>
        </p:nvGraphicFramePr>
        <p:xfrm>
          <a:off x="8884691" y="687639"/>
          <a:ext cx="1897053" cy="2673120"/>
        </p:xfrm>
        <a:graphic>
          <a:graphicData uri="http://schemas.openxmlformats.org/presentationml/2006/ole">
            <p:oleObj spid="_x0000_s6161" r:id="rId5" imgW="1542930" imgH="218123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79735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Результати роботи програмного модуля у порівнянні 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CPU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1514900"/>
            <a:ext cx="10454184" cy="40806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09277" y="408970"/>
            <a:ext cx="779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15</a:t>
            </a:r>
            <a:endParaRPr lang="uk-UA" b="1" dirty="0"/>
          </a:p>
        </p:txBody>
      </p:sp>
      <p:pic>
        <p:nvPicPr>
          <p:cNvPr id="3074" name="Picture 2" descr="G: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517" y="1686447"/>
            <a:ext cx="5759451" cy="342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968" y="1741488"/>
            <a:ext cx="5759450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74365" y="5165725"/>
            <a:ext cx="374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cs typeface="Times New Roman" pitchFamily="18" charset="0"/>
              </a:rPr>
              <a:t>П</a:t>
            </a:r>
            <a:r>
              <a:rPr lang="uk-UA" dirty="0" err="1" smtClean="0">
                <a:cs typeface="Times New Roman" pitchFamily="18" charset="0"/>
              </a:rPr>
              <a:t>аралельно-ієрархічні</a:t>
            </a:r>
            <a:r>
              <a:rPr lang="uk-UA" dirty="0" smtClean="0">
                <a:cs typeface="Times New Roman" pitchFamily="18" charset="0"/>
              </a:rPr>
              <a:t> мережі (</a:t>
            </a:r>
            <a:r>
              <a:rPr lang="en-US" dirty="0" smtClean="0">
                <a:cs typeface="Times New Roman" pitchFamily="18" charset="0"/>
              </a:rPr>
              <a:t>CPU</a:t>
            </a:r>
            <a:r>
              <a:rPr lang="uk-UA" dirty="0" smtClean="0">
                <a:cs typeface="Times New Roman" pitchFamily="18" charset="0"/>
              </a:rPr>
              <a:t>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92565" y="5165725"/>
            <a:ext cx="3740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cs typeface="Times New Roman" pitchFamily="18" charset="0"/>
              </a:rPr>
              <a:t>П</a:t>
            </a:r>
            <a:r>
              <a:rPr lang="uk-UA" dirty="0" err="1" smtClean="0">
                <a:cs typeface="Times New Roman" pitchFamily="18" charset="0"/>
              </a:rPr>
              <a:t>аралельно-ієрархічні</a:t>
            </a:r>
            <a:r>
              <a:rPr lang="uk-UA" dirty="0" smtClean="0">
                <a:cs typeface="Times New Roman" pitchFamily="18" charset="0"/>
              </a:rPr>
              <a:t> мережі (</a:t>
            </a:r>
            <a:r>
              <a:rPr lang="en-US" dirty="0">
                <a:cs typeface="Times New Roman" pitchFamily="18" charset="0"/>
              </a:rPr>
              <a:t>G</a:t>
            </a:r>
            <a:r>
              <a:rPr lang="en-US" dirty="0" smtClean="0">
                <a:cs typeface="Times New Roman" pitchFamily="18" charset="0"/>
              </a:rPr>
              <a:t>PU</a:t>
            </a:r>
            <a:r>
              <a:rPr lang="uk-UA" dirty="0" smtClean="0">
                <a:cs typeface="Times New Roman" pitchFamily="18" charset="0"/>
              </a:rPr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17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Результати роботи програмного модуля у порівнянні з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CPU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продовження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1514900"/>
            <a:ext cx="10454184" cy="40806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73051" y="408970"/>
            <a:ext cx="738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16</a:t>
            </a:r>
            <a:endParaRPr lang="uk-UA" b="1" dirty="0"/>
          </a:p>
        </p:txBody>
      </p:sp>
      <p:pic>
        <p:nvPicPr>
          <p:cNvPr id="4098" name="Picture 2" descr="G:\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8915"/>
            <a:ext cx="5883701" cy="380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0588" y="1628916"/>
            <a:ext cx="5958268" cy="38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704763"/>
            <a:ext cx="588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Метод </a:t>
            </a:r>
            <a:r>
              <a:rPr lang="uk-UA" dirty="0" err="1" smtClean="0"/>
              <a:t>моментних</a:t>
            </a:r>
            <a:r>
              <a:rPr lang="uk-UA" dirty="0" smtClean="0"/>
              <a:t> ознак (</a:t>
            </a:r>
            <a:r>
              <a:rPr lang="en-US" dirty="0" smtClean="0"/>
              <a:t>CPU</a:t>
            </a:r>
            <a:r>
              <a:rPr lang="uk-UA" dirty="0" smtClean="0"/>
              <a:t>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27845" y="5672497"/>
            <a:ext cx="588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Метод </a:t>
            </a:r>
            <a:r>
              <a:rPr lang="uk-UA" dirty="0" err="1" smtClean="0"/>
              <a:t>моментних</a:t>
            </a:r>
            <a:r>
              <a:rPr lang="uk-UA" dirty="0" smtClean="0"/>
              <a:t> ознак (</a:t>
            </a:r>
            <a:r>
              <a:rPr lang="en-US" dirty="0"/>
              <a:t>G</a:t>
            </a:r>
            <a:r>
              <a:rPr lang="en-US" dirty="0" smtClean="0"/>
              <a:t>PU</a:t>
            </a:r>
            <a:r>
              <a:rPr lang="uk-UA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41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Охорона праці</a:t>
            </a:r>
            <a:endParaRPr lang="uk-UA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275" y="1746912"/>
            <a:ext cx="10454184" cy="4080681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умов праці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Організаційно-технічні заходи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з виробничої санітарії</a:t>
            </a:r>
          </a:p>
          <a:p>
            <a:pPr algn="just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Пожежна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приміщенні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користувача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ЕОМ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18460" y="408970"/>
            <a:ext cx="793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17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191214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514" y="235500"/>
            <a:ext cx="10399593" cy="696690"/>
          </a:xfrm>
        </p:spPr>
        <p:txBody>
          <a:bodyPr>
            <a:no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Висновки</a:t>
            </a:r>
            <a:endParaRPr lang="uk-UA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1146412"/>
            <a:ext cx="10454184" cy="540451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Основним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результатом проектування є система розпізнавання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плямоподібних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зображень на основі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GP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GPU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Отримана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структура системи дає змогу вирішити поставлену задачу.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	C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творено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алгоритм роботи програми.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Відповідно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до моделі та схеми алгоритму реалізовано відповідні програмні модулі. Програмне забезпечення розроблено на мові програмування високого рівня С++, для реалізації алгоритму на платформі GPU використано програмну технологію </a:t>
            </a:r>
            <a:r>
              <a:rPr lang="uk-UA" sz="1800" dirty="0" err="1">
                <a:latin typeface="Times New Roman" pitchFamily="18" charset="0"/>
                <a:cs typeface="Times New Roman" pitchFamily="18" charset="0"/>
              </a:rPr>
              <a:t>nVidia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 CUDA.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роботи модуля підтвердили ефективність використання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при виконанні складних обчислень, - прискорення обчислень складає до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разів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зображень 10000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10000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пікселів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більше. Це дозволяє обробляти зображення розмірами до 2000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 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пікселів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режимі реального часу, тобто 25 кадрів в секунду.</a:t>
            </a: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роботи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апробовані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XLII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регіональній науково-технічній конференції професорсько-викладацького складу, співробітників та студентів університету з участю працівників науково-дослідних організацій та інженерно-технічних працівників підприємств м. Вінниці та області, а також відображені в публікації.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результати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впроваджено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підприємстві «Науково-виробнича лабораторія «</a:t>
            </a:r>
            <a:r>
              <a:rPr lang="uk-UA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(м. Вінниця), а також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межах держбюджетної теми «Високопродуктивні гетерогенні обчислювальні комплекси паралельно-ієрархічного оброблення зображень протяжних лазерних трас та прогнозування їх характеристик для оптичних систем зв’язку» (№ державної реєстрації: 0113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U003212).</a:t>
            </a: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86699" y="408970"/>
            <a:ext cx="724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18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325369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Autofit/>
          </a:bodyPr>
          <a:lstStyle/>
          <a:p>
            <a:endParaRPr lang="uk-UA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2893325"/>
            <a:ext cx="10454184" cy="270225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uk-UA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41290" y="408970"/>
            <a:ext cx="67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19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316782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571" y="322235"/>
            <a:ext cx="10399593" cy="69669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Мета, об’єкт та предмет дослідження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6162" y="1992572"/>
            <a:ext cx="10454184" cy="4080681"/>
          </a:xfrm>
        </p:spPr>
        <p:txBody>
          <a:bodyPr>
            <a:noAutofit/>
          </a:bodyPr>
          <a:lstStyle/>
          <a:p>
            <a:pPr algn="just"/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бакалаврської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дипломної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продуктивності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обчислювальних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оброблення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плямоподібних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зображень профілю лазерного променя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GPGPU. </a:t>
            </a:r>
          </a:p>
          <a:p>
            <a:pPr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Об’єктом дослідження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зображень профілю лазерного променя.</a:t>
            </a:r>
          </a:p>
          <a:p>
            <a:pPr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Предметом дослідження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засоби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обробки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плямоподібних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зображень профілю лазерного променя на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GPGPU.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3546" y="4089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2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1778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Актуальність досліджень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1187356"/>
            <a:ext cx="10454184" cy="53089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процесі переходу до інформаційного суспільства спостерігається значне збільшення обсягів інформації, що одержується, обробляється та розповсюджується, у тому числі, й обсягів обчислень, що здійснюються при цьому. Підвищення продуктивності ОТ має визначальне значення для розвитку фундаментальної науки, техніки, виробництва й обороноздатності держави. 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точне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лазерного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променя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лазерної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реальному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uk-UA" sz="2000" b="1" dirty="0" smtClean="0">
                <a:latin typeface="Times New Roman" pitchFamily="18" charset="0"/>
              </a:rPr>
              <a:t>Галузі </a:t>
            </a:r>
            <a:r>
              <a:rPr lang="uk-UA" sz="2000" b="1" dirty="0">
                <a:latin typeface="Times New Roman" pitchFamily="18" charset="0"/>
              </a:rPr>
              <a:t>застосування: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</a:rPr>
              <a:t>лазерна локація;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</a:rPr>
              <a:t>оптичний зв'язок;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</a:rPr>
              <a:t>лазерна обробка матеріалів;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</a:rPr>
              <a:t>поліграфія;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>
                <a:latin typeface="Times New Roman" pitchFamily="18" charset="0"/>
              </a:rPr>
              <a:t>біомедицина;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err="1">
                <a:latin typeface="Times New Roman" pitchFamily="18" charset="0"/>
              </a:rPr>
              <a:t>астрополяриметрія</a:t>
            </a:r>
            <a:r>
              <a:rPr lang="uk-UA" sz="2000" dirty="0">
                <a:latin typeface="Times New Roman" pitchFamily="18" charset="0"/>
              </a:rPr>
              <a:t> (розділ практичної астрофізики, що займається застосуванням методів поляриметрії  до випромінювання, що надходить від космічних об'єктів),</a:t>
            </a:r>
            <a:r>
              <a:rPr lang="uk-UA" sz="2000" b="1" dirty="0">
                <a:latin typeface="Times New Roman" pitchFamily="18" charset="0"/>
              </a:rPr>
              <a:t> </a:t>
            </a:r>
            <a:r>
              <a:rPr lang="uk-UA" sz="2000" dirty="0">
                <a:latin typeface="Times New Roman" pitchFamily="18" charset="0"/>
              </a:rPr>
              <a:t>тощо.</a:t>
            </a: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3546" y="4089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3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263175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Світові аналоги</a:t>
            </a:r>
            <a:endParaRPr lang="uk-UA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1282890"/>
            <a:ext cx="10454184" cy="51315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/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Впродовж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останніх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виникли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чисельні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розробляють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автоматичні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автоматизовані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спостерігання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корекції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профілю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лазерних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променів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спеціалізуються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продажу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комплексних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контролю за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лазерними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променями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апаратні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програмні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профілювання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докладна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реалізація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алгоритму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профілювання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як правило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комерційною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таємницею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розголошується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компанії-виробники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лазерної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апаратури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Нижче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перелічені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компанії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постачають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розпізнавання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зображень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межах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задачі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профілювання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лазерного променя: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ScienceGL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USA (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3D Laser Beam Profiler);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MS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MacroSystems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Netherlands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Spiricon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Inc. Logan, Utah, USA;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Photon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Inc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NanoScan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Scanning-Slit Laser Beam Profiler).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3546" y="4089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4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200348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106" y="408970"/>
            <a:ext cx="10399593" cy="696690"/>
          </a:xfrm>
        </p:spPr>
        <p:txBody>
          <a:bodyPr>
            <a:normAutofit/>
          </a:bodyPr>
          <a:lstStyle/>
          <a:p>
            <a:r>
              <a:rPr lang="uk-UA" sz="3600" i="1" dirty="0" smtClean="0"/>
              <a:t>Аналіз технологій </a:t>
            </a:r>
            <a:r>
              <a:rPr lang="en-US" sz="3600" i="1" dirty="0" smtClean="0"/>
              <a:t>GPGPU</a:t>
            </a:r>
            <a:endParaRPr lang="uk-UA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3112" y="1053183"/>
            <a:ext cx="10454184" cy="443552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GPGPU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техніка використання графічного процесору на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відеокарті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для проведення не графічних обчислень.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3546" y="4089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  <a:endParaRPr lang="uk-UA" b="1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3344899" y="2347415"/>
            <a:ext cx="5430611" cy="38889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409" y="1995054"/>
            <a:ext cx="6179977" cy="469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4320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Autofit/>
          </a:bodyPr>
          <a:lstStyle/>
          <a:p>
            <a:r>
              <a:rPr lang="uk-UA" sz="2400" dirty="0">
                <a:latin typeface="+mn-lt"/>
                <a:cs typeface="Times New Roman" pitchFamily="18" charset="0"/>
              </a:rPr>
              <a:t>Математична модель розпізнавання зображень профілю лазерного променя на основі методу </a:t>
            </a:r>
            <a:r>
              <a:rPr lang="uk-UA" sz="2400" dirty="0" err="1">
                <a:latin typeface="+mn-lt"/>
                <a:cs typeface="Times New Roman" pitchFamily="18" charset="0"/>
              </a:rPr>
              <a:t>моментних</a:t>
            </a:r>
            <a:r>
              <a:rPr lang="uk-UA" sz="2400" dirty="0">
                <a:latin typeface="+mn-lt"/>
                <a:cs typeface="Times New Roman" pitchFamily="18" charset="0"/>
              </a:rPr>
              <a:t> ознак</a:t>
            </a:r>
            <a:endParaRPr lang="uk-UA" sz="2400" i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1514900"/>
            <a:ext cx="10590662" cy="48313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центр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максимальної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інтенсивності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визначити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виразом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503546" y="4089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6</a:t>
            </a:r>
            <a:endParaRPr lang="uk-UA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4643" y="2044510"/>
            <a:ext cx="12382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3457" y="3063685"/>
            <a:ext cx="1050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Враховуючи те, що ми можемо спроектувати всі вектори на одну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площину,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для кожної координати можна записати наступні вирази: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960" y="3778087"/>
            <a:ext cx="12382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1584" y="3778086"/>
            <a:ext cx="12858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73457" y="4797262"/>
            <a:ext cx="10508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обрати за початок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відліку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верхній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лівий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кут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зображення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вирази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приймуть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6872" y="5406480"/>
            <a:ext cx="111442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784" y="5406479"/>
            <a:ext cx="1209675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327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Autofit/>
          </a:bodyPr>
          <a:lstStyle/>
          <a:p>
            <a:r>
              <a:rPr lang="uk-UA" sz="2400" dirty="0" smtClean="0">
                <a:cs typeface="Times New Roman" pitchFamily="18" charset="0"/>
              </a:rPr>
              <a:t>Математична модель розпізнавання зображень профілю лазерного променя на основі </a:t>
            </a:r>
            <a:r>
              <a:rPr lang="uk-UA" sz="2400" dirty="0">
                <a:cs typeface="Times New Roman" pitchFamily="18" charset="0"/>
              </a:rPr>
              <a:t>паралельно-ієрархічних мереж</a:t>
            </a:r>
            <a:endParaRPr lang="uk-UA" sz="2400" i="1" dirty="0"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1514900"/>
            <a:ext cx="10454184" cy="40806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42131" y="4089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7</a:t>
            </a:r>
            <a:endParaRPr lang="uk-UA" b="1" dirty="0"/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5738" y="1373588"/>
            <a:ext cx="9832339" cy="521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031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+mn-lt"/>
                <a:cs typeface="Times New Roman" pitchFamily="18" charset="0"/>
              </a:rPr>
              <a:t>Математична модель розпізнавання зображень профілю лазерного променя на основі </a:t>
            </a:r>
            <a:r>
              <a:rPr lang="uk-UA" sz="2400" dirty="0">
                <a:latin typeface="+mn-lt"/>
                <a:cs typeface="Times New Roman" pitchFamily="18" charset="0"/>
              </a:rPr>
              <a:t>паралельно-ієрархічних </a:t>
            </a:r>
            <a:r>
              <a:rPr lang="uk-UA" sz="2400" dirty="0" smtClean="0">
                <a:latin typeface="+mn-lt"/>
                <a:cs typeface="Times New Roman" pitchFamily="18" charset="0"/>
              </a:rPr>
              <a:t>мереж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(</a:t>
            </a:r>
            <a:r>
              <a:rPr lang="uk-UA" sz="2400" dirty="0" smtClean="0">
                <a:latin typeface="+mn-lt"/>
                <a:cs typeface="Times New Roman" pitchFamily="18" charset="0"/>
              </a:rPr>
              <a:t>продовження</a:t>
            </a:r>
            <a:r>
              <a:rPr lang="en-US" sz="2400" dirty="0" smtClean="0">
                <a:latin typeface="+mn-lt"/>
                <a:cs typeface="Times New Roman" pitchFamily="18" charset="0"/>
              </a:rPr>
              <a:t>)</a:t>
            </a:r>
            <a:endParaRPr lang="uk-UA" sz="2400" i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1514900"/>
            <a:ext cx="10454184" cy="40806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3546" y="4089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/>
              <a:t>8</a:t>
            </a:r>
            <a:endParaRPr lang="uk-UA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135" y="1758144"/>
            <a:ext cx="11439889" cy="359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5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162" y="322235"/>
            <a:ext cx="10399593" cy="696690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+mn-lt"/>
                <a:cs typeface="Times New Roman" pitchFamily="18" charset="0"/>
              </a:rPr>
              <a:t>Математична модель розпізнавання зображень профілю лазерного променя на основі </a:t>
            </a:r>
            <a:r>
              <a:rPr lang="uk-UA" sz="2400" dirty="0">
                <a:latin typeface="+mn-lt"/>
                <a:cs typeface="Times New Roman" pitchFamily="18" charset="0"/>
              </a:rPr>
              <a:t>паралельно-ієрархічних </a:t>
            </a:r>
            <a:r>
              <a:rPr lang="uk-UA" sz="2400" dirty="0" smtClean="0">
                <a:latin typeface="+mn-lt"/>
                <a:cs typeface="Times New Roman" pitchFamily="18" charset="0"/>
              </a:rPr>
              <a:t>мереж</a:t>
            </a:r>
            <a:r>
              <a:rPr lang="en-US" sz="2400" dirty="0" smtClean="0">
                <a:latin typeface="+mn-lt"/>
                <a:cs typeface="Times New Roman" pitchFamily="18" charset="0"/>
              </a:rPr>
              <a:t> (</a:t>
            </a:r>
            <a:r>
              <a:rPr lang="uk-UA" sz="2400" dirty="0" smtClean="0">
                <a:latin typeface="+mn-lt"/>
                <a:cs typeface="Times New Roman" pitchFamily="18" charset="0"/>
              </a:rPr>
              <a:t>продовження</a:t>
            </a:r>
            <a:r>
              <a:rPr lang="en-US" sz="2400" dirty="0" smtClean="0">
                <a:latin typeface="+mn-lt"/>
                <a:cs typeface="Times New Roman" pitchFamily="18" charset="0"/>
              </a:rPr>
              <a:t>)</a:t>
            </a:r>
            <a:endParaRPr lang="uk-UA" sz="2400" i="1" dirty="0"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571" y="1514900"/>
            <a:ext cx="10454184" cy="40806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503546" y="4089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9</a:t>
            </a:r>
            <a:endParaRPr lang="uk-UA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143" y="1201217"/>
            <a:ext cx="8287700" cy="5493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63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347</Words>
  <Application>Microsoft Office PowerPoint</Application>
  <PresentationFormat>Произвольный</PresentationFormat>
  <Paragraphs>82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Міністерство освіти і науки України Вінницький національний технічний університет Інститут інформаційних технологій та комп’ютерної інженерії Кафедра комп'ютерних наук</vt:lpstr>
      <vt:lpstr>Мета, об’єкт та предмет дослідження</vt:lpstr>
      <vt:lpstr>Актуальність досліджень</vt:lpstr>
      <vt:lpstr>Світові аналоги</vt:lpstr>
      <vt:lpstr>Аналіз технологій GPGPU</vt:lpstr>
      <vt:lpstr>Математична модель розпізнавання зображень профілю лазерного променя на основі методу моментних ознак</vt:lpstr>
      <vt:lpstr>Математична модель розпізнавання зображень профілю лазерного променя на основі паралельно-ієрархічних мереж</vt:lpstr>
      <vt:lpstr>Математична модель розпізнавання зображень профілю лазерного променя на основі паралельно-ієрархічних мереж (продовження)</vt:lpstr>
      <vt:lpstr>Математична модель розпізнавання зображень профілю лазерного променя на основі паралельно-ієрархічних мереж (продовження)</vt:lpstr>
      <vt:lpstr>Математична модель розпізнавання зображень профілю лазерного променя на основі паралельно-ієрархічних мереж (продовження)</vt:lpstr>
      <vt:lpstr>Алгоритм та програмна реалізація модуля основі методу моментних ознак</vt:lpstr>
      <vt:lpstr>Алгоритм та програмна реалізація модуля на основі методу моментних ознак (продовження)</vt:lpstr>
      <vt:lpstr>Алгоритм та програмна реалізація модуля на основі паралельно-ієрархічних мереж</vt:lpstr>
      <vt:lpstr>Алгоритм та програмна реалізація модуля на основі паралельно-ієрархічних мереж (продовження)</vt:lpstr>
      <vt:lpstr>Результати роботи програмного модуля у порівнянні з CPU</vt:lpstr>
      <vt:lpstr>Результати роботи програмного модуля у порівнянні з CPU (продовження)</vt:lpstr>
      <vt:lpstr>Охорона праці</vt:lpstr>
      <vt:lpstr>Висновки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освіти і науки України Вінницький національний технічний університет</dc:title>
  <dc:creator>Николай</dc:creator>
  <cp:lastModifiedBy>SAM</cp:lastModifiedBy>
  <cp:revision>44</cp:revision>
  <dcterms:created xsi:type="dcterms:W3CDTF">2013-06-18T23:28:51Z</dcterms:created>
  <dcterms:modified xsi:type="dcterms:W3CDTF">2013-06-20T05:46:51Z</dcterms:modified>
</cp:coreProperties>
</file>