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87" r:id="rId6"/>
    <p:sldId id="269" r:id="rId7"/>
    <p:sldId id="288" r:id="rId8"/>
    <p:sldId id="270" r:id="rId9"/>
    <p:sldId id="289" r:id="rId10"/>
    <p:sldId id="271" r:id="rId11"/>
    <p:sldId id="290" r:id="rId12"/>
    <p:sldId id="272" r:id="rId13"/>
    <p:sldId id="275" r:id="rId14"/>
    <p:sldId id="286" r:id="rId15"/>
    <p:sldId id="276" r:id="rId16"/>
    <p:sldId id="283" r:id="rId17"/>
    <p:sldId id="284" r:id="rId18"/>
    <p:sldId id="264" r:id="rId19"/>
    <p:sldId id="26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C0D3F8-D2AC-4B61-AFE9-392B7AC2A669}" type="datetimeFigureOut">
              <a:rPr lang="uk-UA" smtClean="0"/>
              <a:t>03.11.2015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C02E4B4-5B52-4C05-8E15-31832C0AD192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багатофакторних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нечіткої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різнорідними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0" y="4437112"/>
            <a:ext cx="9143999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dirty="0" err="1" smtClean="0"/>
              <a:t>д.т.н</a:t>
            </a:r>
            <a:r>
              <a:rPr lang="uk-UA" b="1" dirty="0" smtClean="0"/>
              <a:t>., проф., Штовба С. </a:t>
            </a:r>
            <a:r>
              <a:rPr lang="uk-UA" b="1" dirty="0" smtClean="0"/>
              <a:t>Д.</a:t>
            </a:r>
            <a:r>
              <a:rPr lang="en-US" b="1" dirty="0" smtClean="0"/>
              <a:t>|</a:t>
            </a:r>
          </a:p>
          <a:p>
            <a:pPr algn="r"/>
            <a:r>
              <a:rPr lang="uk-UA" b="1" dirty="0" err="1" smtClean="0"/>
              <a:t>асп</a:t>
            </a:r>
            <a:r>
              <a:rPr lang="uk-UA" b="1" dirty="0" smtClean="0"/>
              <a:t>.</a:t>
            </a:r>
            <a:r>
              <a:rPr lang="en-US" b="1" dirty="0"/>
              <a:t>,</a:t>
            </a:r>
            <a:r>
              <a:rPr lang="uk-UA" b="1" dirty="0" smtClean="0"/>
              <a:t> </a:t>
            </a:r>
            <a:r>
              <a:rPr lang="uk-UA" b="1" dirty="0" err="1" smtClean="0"/>
              <a:t>Галущак</a:t>
            </a:r>
            <a:r>
              <a:rPr lang="uk-UA" b="1" dirty="0" smtClean="0"/>
              <a:t> А.В.</a:t>
            </a:r>
            <a:r>
              <a:rPr lang="en-US" b="1" dirty="0" smtClean="0"/>
              <a:t>|</a:t>
            </a:r>
          </a:p>
          <a:p>
            <a:pPr algn="r"/>
            <a:r>
              <a:rPr lang="uk-UA" b="1" dirty="0" smtClean="0"/>
              <a:t>ст.</a:t>
            </a:r>
            <a:r>
              <a:rPr lang="en-US" b="1" dirty="0" smtClean="0"/>
              <a:t>,</a:t>
            </a:r>
            <a:r>
              <a:rPr lang="uk-UA" b="1" dirty="0" smtClean="0"/>
              <a:t> </a:t>
            </a:r>
            <a:r>
              <a:rPr lang="uk-UA" b="1" dirty="0" err="1" smtClean="0"/>
              <a:t>Тилець</a:t>
            </a:r>
            <a:r>
              <a:rPr lang="uk-UA" b="1" dirty="0"/>
              <a:t> </a:t>
            </a:r>
            <a:r>
              <a:rPr lang="uk-UA" b="1" dirty="0" smtClean="0"/>
              <a:t>Р.</a:t>
            </a:r>
            <a:r>
              <a:rPr lang="en-US" b="1" dirty="0" smtClean="0"/>
              <a:t> </a:t>
            </a:r>
            <a:r>
              <a:rPr lang="uk-UA" b="1" dirty="0" smtClean="0"/>
              <a:t>О</a:t>
            </a:r>
            <a:r>
              <a:rPr lang="uk-UA" b="1" dirty="0" smtClean="0"/>
              <a:t>.</a:t>
            </a:r>
            <a:r>
              <a:rPr lang="en-US" b="1" dirty="0" smtClean="0"/>
              <a:t>|</a:t>
            </a:r>
            <a:endParaRPr lang="uk-UA" dirty="0"/>
          </a:p>
          <a:p>
            <a:pPr algn="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QSERUUExQWFRQXFiAYGRYYFx8YFxYaGBUWFxcYHx0YHSggGBwlHBwYIjchJSkrLi4uHB8zODMsNygtLiwBCgoKBQUFDgUFDisZExkrKysrKysrKysrKysrKysrKysrKysrKysrKysrKysrKysrKysrKysrKysrKysrKysrK//AABEIAIcAeAMBIgACEQEDEQH/xAAbAAEAAgMBAQAAAAAAAAAAAAAABAUDBgcCAf/EADoQAAEDAgUCAwcDAgUFAQAAAAEAAhEDIQQFEjFBUWEicYEGEzKRobHBQlLRB2IjM3Lw8ZKissLhFP/EABQBAQAAAAAAAAAAAAAAAAAAAAD/xAAUEQEAAAAAAAAAAAAAAAAAAAAA/9oADAMBAAIRAxEAPwDaEREBEVN7U+0DMHS1GHVHfAyfiI3PYBBcqtzPPcPQE1KrfIEE/ILjWce1uKxEipUIb+xvhaB0jn1VbQxLTZ7ZE7/8IOpO/qPSm1B+ng6gJ9IVnlPttha9pdTMTDxbzkWXJ3Uti023F7COy+4unoYJ8TjeAdp22+yDvTTIBFwdjwV9XJMmzevQrBmHe6oABNGoQATyG3sd4XUcszBlek2ozZ3HLTyD5IJSIiAiIgIiICIiDHiK7abHPcYa0Fx8gJXCs2zOpiqr6z/iJ8I4Y3gLqf8AUWuWYF8bFzWu/wBJdB/C5fgsJqcJFp257SgjYLI6lciB5mLLYcL/AE/qndwC3T2dyyGhbPRw4AQc9PsWWX1e8IHwnw/Ijb1Wv5xklRmo6H/FIJEmOR4CROy7I5rfVVmMwszG6DjmCwDwT7s+Kbz91uns1m3/AOd7QSTSqDiCJB06l6zvKAQ7gut0lVBy4Mdqp3aJ3tsOY5sUHWAiiZRiXVaDHOA1AaXEbEgD6qWgIiICIiAiIg1z+oVMuy+tHGl3oHtJXNPZYaqoBXa61JrmlrhLXCHDqDYrkOGyx2Dxj6L5s0lh/c3gjrb6oOlZc8xAVrSoudYBaTTfW06zWZSZEyQXExvAbeB17q9yvPHsFPUXPDiYcW6JizrHaCIQTc4zKlhgGeKpWdsxgn5nYKJhsRV3qUyyeOR/KVcW175INnAloMFwG7Z4myh0spiq+o1x0udLQbOaA4uiQ49YtwAguHUm1IBULD5ez3xogANB3IgOiTPnP2VjSBOwVzUykENrX940cfqEbefdBEy7LGtpVCCdg9reGtBNuswTPSwWJZcpq3rAmToJnpxHrP0WJAREQEREBERAWve2OXteynV/VSfv1a8hrh5TBWwrBjsN72m9n7mx68fVBrzWBznXhrmaHDhzenzWBzAKrWsBhrT6SfyZupmSUtQ8W4sfQkfhSsfiW0KzC0BxLYjgXn8oK8scxwLwQCfiA2WzU8uH7pVfidVXUeZuI+yz4DHuFnxOwmxPkgt8CBTcebK8oukCFQYeoCbjZW+BrXjvZBq3s/mOui+AYfAvFiDDvM7KUq7IaOikWxAFR/8A5mSrFAREQEREBERAREQVmKoe7cXt2duO/X1VXmTHS17AHOI54Wy1GBwIOxWtY8upuDT6Hr3QSKNF7/8AMqETw0KZhsAykZ3PUm6j0qZLNb7kmANgAvbmgHTqm9pQTXVQTbdXGHrw5o+ao6TgNrnp+VY4appnkm/qgxMo6C5v97z/ANTyR917Srj6YDnODi59RoaBuPDDz5TpHnKt8Zlw9yHtEOA8QFwf+EFQiIgIiICIiAiIgLDjMO17HBwBhpIngxbyWZeMX/lP8vpIKDTxVdpYS92k2O0tlbDgsspQHS5zurnTHotZpO0ucw7f/P5Wz5C7wibQgmUsN6L3VZAN479Appe2OpKrK9XW4U23690H3LsJrfr2DY0/j+Vt86aJm4DTbrbbzVbhGgEDibrNnOKghnBaTI6bfO31QVWGpNeANRa8idBBMeZbZequBeONQ6t8Q+iwm0xYHcAx8zyouDxDqTnOYQxkje2oielz5IM6KPVzGs90ktdfY0wLc7XE9T0RBIRF4rVmsBc4hoHJMBB7XxzgBJMDrwtezX2jgBuHhzj+ojwgdY5VcwVazw0vJJ62A62QXuMzIPaW0rnrxHZXWHZrYZm4uPNQMvyoMAJIIHPopjsW0Mc1rgHERMExO5t2Qafh2NqAAzq1e7MC/wDab7yrvAUTSIa8iZidrixBHBUTEYMNJO7SIJFtjLT2gr3hadpcSSTJO5OwHmbfVBPr4mzg25teOu8KwyjAmJAJdtEwByZJUjLMlAE1d+gtp7T1Uyu8F3uKYsLvjvsyep5QYGVBw10cEXB7+XdV+NfLhAdMEAF245J/aO6ucdiRSbYAuNg0fZV+DytziXPGpzt+gHAQQ61WQGU4c4/qHwgDcr5SwgBAHicBdx48v2qzxLtJ93TaDUO5izB1P4CxOHuwGU/E93P/ALFBDxRAOhol3Pbuf4RTKWG023O7nck8ogirWfaf/EqNabhgsOC525+QC2So+AT0ErWqjS4lx3MfVrUEDC4Il9+m6mvw8X6L3h2wdvVSAgjue+13fMqbkNIuqOkn/fCyYYNm6ssLhwCCwzHCDBWZ4o2kwek8HyOx9FJyfAw9rpENJhu8Foi/rEeqk1Hta5ri0uMgaeZ3G69sxTmlwgiDbSNREkmINp+iCfmOL900Bo/xXbA30f3H/d19wWWmmy13G7idz3WDD4El4qVnBp4ZMuHdx/U76BWRfpFngjvxPKDFRwDWnXUMu+3YKBis3c92igAOrzs3+SsOYVtToNVsdjP2Fl9wtOkxsCoO5IKBTGgQ2STdziZcT1PVSKNINGo7nZeqOgGz2E9CpTaGoySABsghOBsOT+SAPuimih4gbfEBa+0lEGs4sSx3kqepT2/0tP8A2gfhEQeQxeXUkRB8EhSKGsuABi/BuviINuy7BVZ1PI8O0wTKhVKjGkue4tGoEkCT5WREFlgw9/iDQxh+EWL3d3OOw7D5rJiqLgADDhsARuenYIiCHg8vNtpjyvbaOFZU8F3X1EHp+Et2+f3UahhAQQLOESLgX22REEjVDe5Oq3mQU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xQSERUUExQWFRQXFiAYGRYYFx8YFxYaGBUWFxcYHx0YHSggGBwlHBwYIjchJSkrLi4uHB8zODMsNygtLiwBCgoKBQUFDgUFDisZExkrKysrKysrKysrKysrKysrKysrKysrKysrKysrKysrKysrKysrKysrKysrKysrKysrK//AABEIAIcAeAMBIgACEQEDEQH/xAAbAAEAAgMBAQAAAAAAAAAAAAAABAUDBgcCAf/EADoQAAEDAgUCAwcDAgUFAQAAAAEAAhEDIQQFEjFBUWEicYEGEzKRobHBQlLRB2IjM3Lw8ZKissLhFP/EABQBAQAAAAAAAAAAAAAAAAAAAAD/xAAUEQEAAAAAAAAAAAAAAAAAAAAA/9oADAMBAAIRAxEAPwDaEREBEVN7U+0DMHS1GHVHfAyfiI3PYBBcqtzPPcPQE1KrfIEE/ILjWce1uKxEipUIb+xvhaB0jn1VbQxLTZ7ZE7/8IOpO/qPSm1B+ng6gJ9IVnlPttha9pdTMTDxbzkWXJ3Uti023F7COy+4unoYJ8TjeAdp22+yDvTTIBFwdjwV9XJMmzevQrBmHe6oABNGoQATyG3sd4XUcszBlek2ozZ3HLTyD5IJSIiAiIgIiICIiDHiK7abHPcYa0Fx8gJXCs2zOpiqr6z/iJ8I4Y3gLqf8AUWuWYF8bFzWu/wBJdB/C5fgsJqcJFp257SgjYLI6lciB5mLLYcL/AE/qndwC3T2dyyGhbPRw4AQc9PsWWX1e8IHwnw/Ijb1Wv5xklRmo6H/FIJEmOR4CROy7I5rfVVmMwszG6DjmCwDwT7s+Kbz91uns1m3/AOd7QSTSqDiCJB06l6zvKAQ7gut0lVBy4Mdqp3aJ3tsOY5sUHWAiiZRiXVaDHOA1AaXEbEgD6qWgIiICIiAiIg1z+oVMuy+tHGl3oHtJXNPZYaqoBXa61JrmlrhLXCHDqDYrkOGyx2Dxj6L5s0lh/c3gjrb6oOlZc8xAVrSoudYBaTTfW06zWZSZEyQXExvAbeB17q9yvPHsFPUXPDiYcW6JizrHaCIQTc4zKlhgGeKpWdsxgn5nYKJhsRV3qUyyeOR/KVcW175INnAloMFwG7Z4myh0spiq+o1x0udLQbOaA4uiQ49YtwAguHUm1IBULD5ez3xogANB3IgOiTPnP2VjSBOwVzUykENrX940cfqEbefdBEy7LGtpVCCdg9reGtBNuswTPSwWJZcpq3rAmToJnpxHrP0WJAREQEREBERAWve2OXteynV/VSfv1a8hrh5TBWwrBjsN72m9n7mx68fVBrzWBznXhrmaHDhzenzWBzAKrWsBhrT6SfyZupmSUtQ8W4sfQkfhSsfiW0KzC0BxLYjgXn8oK8scxwLwQCfiA2WzU8uH7pVfidVXUeZuI+yz4DHuFnxOwmxPkgt8CBTcebK8oukCFQYeoCbjZW+BrXjvZBq3s/mOui+AYfAvFiDDvM7KUq7IaOikWxAFR/8A5mSrFAREQEREBERAREQVmKoe7cXt2duO/X1VXmTHS17AHOI54Wy1GBwIOxWtY8upuDT6Hr3QSKNF7/8AMqETw0KZhsAykZ3PUm6j0qZLNb7kmANgAvbmgHTqm9pQTXVQTbdXGHrw5o+ao6TgNrnp+VY4appnkm/qgxMo6C5v97z/ANTyR917Srj6YDnODi59RoaBuPDDz5TpHnKt8Zlw9yHtEOA8QFwf+EFQiIgIiICIiAiIgLDjMO17HBwBhpIngxbyWZeMX/lP8vpIKDTxVdpYS92k2O0tlbDgsspQHS5zurnTHotZpO0ucw7f/P5Wz5C7wibQgmUsN6L3VZAN479Appe2OpKrK9XW4U23690H3LsJrfr2DY0/j+Vt86aJm4DTbrbbzVbhGgEDibrNnOKghnBaTI6bfO31QVWGpNeANRa8idBBMeZbZequBeONQ6t8Q+iwm0xYHcAx8zyouDxDqTnOYQxkje2oielz5IM6KPVzGs90ktdfY0wLc7XE9T0RBIRF4rVmsBc4hoHJMBB7XxzgBJMDrwtezX2jgBuHhzj+ojwgdY5VcwVazw0vJJ62A62QXuMzIPaW0rnrxHZXWHZrYZm4uPNQMvyoMAJIIHPopjsW0Mc1rgHERMExO5t2Qafh2NqAAzq1e7MC/wDab7yrvAUTSIa8iZidrixBHBUTEYMNJO7SIJFtjLT2gr3hadpcSSTJO5OwHmbfVBPr4mzg25teOu8KwyjAmJAJdtEwByZJUjLMlAE1d+gtp7T1Uyu8F3uKYsLvjvsyep5QYGVBw10cEXB7+XdV+NfLhAdMEAF245J/aO6ucdiRSbYAuNg0fZV+DytziXPGpzt+gHAQQ61WQGU4c4/qHwgDcr5SwgBAHicBdx48v2qzxLtJ93TaDUO5izB1P4CxOHuwGU/E93P/ALFBDxRAOhol3Pbuf4RTKWG023O7nck8ogirWfaf/EqNabhgsOC525+QC2So+AT0ErWqjS4lx3MfVrUEDC4Il9+m6mvw8X6L3h2wdvVSAgjue+13fMqbkNIuqOkn/fCyYYNm6ssLhwCCwzHCDBWZ4o2kwek8HyOx9FJyfAw9rpENJhu8Foi/rEeqk1Hta5ri0uMgaeZ3G69sxTmlwgiDbSNREkmINp+iCfmOL900Bo/xXbA30f3H/d19wWWmmy13G7idz3WDD4El4qVnBp4ZMuHdx/U76BWRfpFngjvxPKDFRwDWnXUMu+3YKBis3c92igAOrzs3+SsOYVtToNVsdjP2Fl9wtOkxsCoO5IKBTGgQ2STdziZcT1PVSKNINGo7nZeqOgGz2E9CpTaGoySABsghOBsOT+SAPuimih4gbfEBa+0lEGs4sSx3kqepT2/0tP8A2gfhEQeQxeXUkRB8EhSKGsuABi/BuviINuy7BVZ1PI8O0wTKhVKjGkue4tGoEkCT5WREFlgw9/iDQxh+EWL3d3OOw7D5rJiqLgADDhsARuenYIiCHg8vNtpjyvbaOFZU8F3X1EHp+Et2+f3UahhAQQLOESLgX22REEjVDe5Oq3mQU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441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\Study\University\Бакалаврська дипломна робота\Тестова частина\Діаграми\Цукамото Синглтонна Суген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664" y="188640"/>
            <a:ext cx="436733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/>
              <a:t>Графічна інтерпретація математичної моделі бази знань зі змішаними правилами</a:t>
            </a:r>
            <a:br>
              <a:rPr lang="uk-UA" sz="2000" dirty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861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9439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Програмна реалізація БЗ зі змішаними правилами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такому </a:t>
            </a:r>
            <a:r>
              <a:rPr lang="ru-RU" sz="1800" dirty="0" err="1"/>
              <a:t>випадку</a:t>
            </a:r>
            <a:r>
              <a:rPr lang="ru-RU" sz="1800" dirty="0"/>
              <a:t> не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об’єднувати</a:t>
            </a:r>
            <a:r>
              <a:rPr lang="ru-RU" sz="1800" dirty="0"/>
              <a:t> </a:t>
            </a:r>
            <a:r>
              <a:rPr lang="ru-RU" sz="1800" dirty="0" err="1"/>
              <a:t>логічні</a:t>
            </a:r>
            <a:r>
              <a:rPr lang="ru-RU" sz="1800" dirty="0"/>
              <a:t> </a:t>
            </a:r>
            <a:r>
              <a:rPr lang="ru-RU" sz="1800" dirty="0" err="1"/>
              <a:t>виводи</a:t>
            </a:r>
            <a:r>
              <a:rPr lang="ru-RU" sz="1800" dirty="0"/>
              <a:t> за </a:t>
            </a:r>
            <a:r>
              <a:rPr lang="ru-RU" sz="1800" dirty="0" err="1"/>
              <a:t>гомогенними</a:t>
            </a:r>
            <a:r>
              <a:rPr lang="ru-RU" sz="1800" dirty="0"/>
              <a:t> правилами, а </a:t>
            </a:r>
            <a:r>
              <a:rPr lang="ru-RU" sz="1800" dirty="0" err="1"/>
              <a:t>потім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дефаззіфікувати</a:t>
            </a:r>
            <a:r>
              <a:rPr lang="ru-RU" sz="1800" dirty="0"/>
              <a:t>, тому </a:t>
            </a:r>
            <a:r>
              <a:rPr lang="ru-RU" sz="1800" dirty="0" err="1"/>
              <a:t>що</a:t>
            </a:r>
            <a:r>
              <a:rPr lang="ru-RU" sz="1800" dirty="0"/>
              <a:t> ми </a:t>
            </a:r>
            <a:r>
              <a:rPr lang="ru-RU" sz="1800" dirty="0" err="1"/>
              <a:t>отримаємо</a:t>
            </a:r>
            <a:r>
              <a:rPr lang="ru-RU" sz="1800" dirty="0"/>
              <a:t> </a:t>
            </a:r>
            <a:r>
              <a:rPr lang="ru-RU" sz="1800" dirty="0" err="1"/>
              <a:t>вивід</a:t>
            </a:r>
            <a:r>
              <a:rPr lang="ru-RU" sz="1800" dirty="0"/>
              <a:t> </a:t>
            </a:r>
            <a:r>
              <a:rPr lang="ru-RU" sz="1800" dirty="0" err="1"/>
              <a:t>який</a:t>
            </a:r>
            <a:r>
              <a:rPr lang="ru-RU" sz="1800" dirty="0"/>
              <a:t> не буде </a:t>
            </a:r>
            <a:r>
              <a:rPr lang="ru-RU" sz="1800" dirty="0" err="1"/>
              <a:t>залежати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синглтонних</a:t>
            </a:r>
            <a:r>
              <a:rPr lang="ru-RU" sz="1800" dirty="0"/>
              <a:t> правил, правил Сугено </a:t>
            </a:r>
            <a:r>
              <a:rPr lang="ru-RU" sz="1800" dirty="0" err="1"/>
              <a:t>чи</a:t>
            </a:r>
            <a:r>
              <a:rPr lang="ru-RU" sz="1800" dirty="0"/>
              <a:t> Цукамото. </a:t>
            </a:r>
          </a:p>
          <a:p>
            <a:r>
              <a:rPr lang="ru-RU" sz="1800" dirty="0"/>
              <a:t>Тому для </a:t>
            </a:r>
            <a:r>
              <a:rPr lang="ru-RU" sz="1800" dirty="0" err="1"/>
              <a:t>розробки</a:t>
            </a:r>
            <a:r>
              <a:rPr lang="ru-RU" sz="1800" dirty="0"/>
              <a:t> </a:t>
            </a:r>
            <a:r>
              <a:rPr lang="ru-RU" sz="1800" dirty="0" err="1"/>
              <a:t>програмної</a:t>
            </a:r>
            <a:r>
              <a:rPr lang="ru-RU" sz="1800" dirty="0"/>
              <a:t> </a:t>
            </a:r>
            <a:r>
              <a:rPr lang="ru-RU" sz="1800" dirty="0" err="1"/>
              <a:t>реалізації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використано</a:t>
            </a:r>
            <a:r>
              <a:rPr lang="ru-RU" sz="1800" dirty="0"/>
              <a:t> </a:t>
            </a:r>
            <a:r>
              <a:rPr lang="ru-RU" sz="1800" dirty="0" err="1"/>
              <a:t>наступний</a:t>
            </a:r>
            <a:r>
              <a:rPr lang="ru-RU" sz="1800" dirty="0"/>
              <a:t> алгоритм: </a:t>
            </a:r>
          </a:p>
          <a:p>
            <a:pPr marL="109728" indent="0">
              <a:buNone/>
            </a:pPr>
            <a:r>
              <a:rPr lang="ru-RU" sz="1800" dirty="0"/>
              <a:t>1)	за </a:t>
            </a:r>
            <a:r>
              <a:rPr lang="ru-RU" sz="1800" dirty="0" err="1"/>
              <a:t>логічним</a:t>
            </a:r>
            <a:r>
              <a:rPr lang="ru-RU" sz="1800" dirty="0"/>
              <a:t> </a:t>
            </a:r>
            <a:r>
              <a:rPr lang="ru-RU" sz="1800" dirty="0" err="1"/>
              <a:t>виводом</a:t>
            </a:r>
            <a:r>
              <a:rPr lang="ru-RU" sz="1800" dirty="0"/>
              <a:t> за </a:t>
            </a:r>
            <a:r>
              <a:rPr lang="ru-RU" sz="1800" dirty="0" err="1"/>
              <a:t>кожним</a:t>
            </a:r>
            <a:r>
              <a:rPr lang="ru-RU" sz="1800" dirty="0"/>
              <a:t> з правил Мамдані </a:t>
            </a:r>
            <a:r>
              <a:rPr lang="ru-RU" sz="1800" dirty="0" err="1"/>
              <a:t>чи</a:t>
            </a:r>
            <a:r>
              <a:rPr lang="ru-RU" sz="1800" dirty="0"/>
              <a:t> Ларсена </a:t>
            </a:r>
            <a:r>
              <a:rPr lang="ru-RU" sz="1800" dirty="0" err="1"/>
              <a:t>тримаємо</a:t>
            </a:r>
            <a:r>
              <a:rPr lang="ru-RU" sz="1800" dirty="0"/>
              <a:t> </a:t>
            </a:r>
            <a:r>
              <a:rPr lang="ru-RU" sz="1800" dirty="0" err="1"/>
              <a:t>нечітку</a:t>
            </a:r>
            <a:r>
              <a:rPr lang="ru-RU" sz="1800" dirty="0"/>
              <a:t> </a:t>
            </a:r>
            <a:r>
              <a:rPr lang="ru-RU" sz="1800" dirty="0" err="1"/>
              <a:t>множину</a:t>
            </a:r>
            <a:r>
              <a:rPr lang="ru-RU" sz="1800" dirty="0"/>
              <a:t>, над </a:t>
            </a:r>
            <a:r>
              <a:rPr lang="ru-RU" sz="1800" dirty="0" err="1"/>
              <a:t>якою</a:t>
            </a:r>
            <a:r>
              <a:rPr lang="ru-RU" sz="1800" dirty="0"/>
              <a:t> проводимо дефаззіфікацію;</a:t>
            </a:r>
          </a:p>
          <a:p>
            <a:pPr marL="109728" indent="0">
              <a:buNone/>
            </a:pPr>
            <a:r>
              <a:rPr lang="ru-RU" sz="1800" dirty="0"/>
              <a:t>2)	</a:t>
            </a:r>
            <a:r>
              <a:rPr lang="ru-RU" sz="1800" dirty="0" err="1"/>
              <a:t>отримане</a:t>
            </a:r>
            <a:r>
              <a:rPr lang="ru-RU" sz="1800" dirty="0"/>
              <a:t> </a:t>
            </a:r>
            <a:r>
              <a:rPr lang="ru-RU" sz="1800" dirty="0" err="1"/>
              <a:t>чітке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разом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ступенем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утворює</a:t>
            </a:r>
            <a:r>
              <a:rPr lang="ru-RU" sz="1800" dirty="0"/>
              <a:t> </a:t>
            </a:r>
            <a:r>
              <a:rPr lang="ru-RU" sz="1800" dirty="0" err="1"/>
              <a:t>синглтонну</a:t>
            </a:r>
            <a:r>
              <a:rPr lang="ru-RU" sz="1800" dirty="0"/>
              <a:t> </a:t>
            </a:r>
            <a:r>
              <a:rPr lang="ru-RU" sz="1800" dirty="0" err="1"/>
              <a:t>нечітку</a:t>
            </a:r>
            <a:r>
              <a:rPr lang="ru-RU" sz="1800" dirty="0"/>
              <a:t> </a:t>
            </a:r>
            <a:r>
              <a:rPr lang="ru-RU" sz="1800" dirty="0" err="1"/>
              <a:t>множину</a:t>
            </a:r>
            <a:r>
              <a:rPr lang="ru-RU" sz="1800" dirty="0"/>
              <a:t>;</a:t>
            </a:r>
          </a:p>
          <a:p>
            <a:pPr marL="109728" indent="0">
              <a:buNone/>
            </a:pPr>
            <a:r>
              <a:rPr lang="ru-RU" sz="1800" dirty="0"/>
              <a:t>3)	</a:t>
            </a:r>
            <a:r>
              <a:rPr lang="ru-RU" sz="1800" dirty="0" err="1"/>
              <a:t>отримана</a:t>
            </a:r>
            <a:r>
              <a:rPr lang="ru-RU" sz="1800" dirty="0"/>
              <a:t> </a:t>
            </a:r>
            <a:r>
              <a:rPr lang="ru-RU" sz="1800" dirty="0" err="1"/>
              <a:t>синглтонна</a:t>
            </a:r>
            <a:r>
              <a:rPr lang="ru-RU" sz="1800" dirty="0"/>
              <a:t> </a:t>
            </a:r>
            <a:r>
              <a:rPr lang="ru-RU" sz="1800" dirty="0" err="1"/>
              <a:t>множина</a:t>
            </a:r>
            <a:r>
              <a:rPr lang="ru-RU" sz="1800" dirty="0"/>
              <a:t> є аналогом до </a:t>
            </a:r>
            <a:r>
              <a:rPr lang="ru-RU" sz="1800" dirty="0" err="1"/>
              <a:t>результатів</a:t>
            </a:r>
            <a:r>
              <a:rPr lang="ru-RU" sz="1800" dirty="0"/>
              <a:t> </a:t>
            </a:r>
            <a:r>
              <a:rPr lang="ru-RU" sz="1800" dirty="0" err="1"/>
              <a:t>отриманих</a:t>
            </a:r>
            <a:r>
              <a:rPr lang="ru-RU" sz="1800" dirty="0"/>
              <a:t> за </a:t>
            </a:r>
            <a:r>
              <a:rPr lang="ru-RU" sz="1800" dirty="0" err="1"/>
              <a:t>логічним</a:t>
            </a:r>
            <a:r>
              <a:rPr lang="ru-RU" sz="1800" dirty="0"/>
              <a:t> </a:t>
            </a:r>
            <a:r>
              <a:rPr lang="ru-RU" sz="1800" dirty="0" err="1"/>
              <a:t>виводом</a:t>
            </a:r>
            <a:r>
              <a:rPr lang="ru-RU" sz="1800" dirty="0"/>
              <a:t> по </a:t>
            </a:r>
            <a:r>
              <a:rPr lang="ru-RU" sz="1800" dirty="0" err="1"/>
              <a:t>базі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 з правилами типу Сугено, Цукамото та </a:t>
            </a:r>
            <a:r>
              <a:rPr lang="ru-RU" sz="1800" dirty="0" err="1"/>
              <a:t>синглтонних</a:t>
            </a:r>
            <a:r>
              <a:rPr lang="ru-RU" sz="1800" dirty="0"/>
              <a:t>;</a:t>
            </a:r>
          </a:p>
          <a:p>
            <a:pPr marL="109728" indent="0">
              <a:buNone/>
            </a:pPr>
            <a:r>
              <a:rPr lang="ru-RU" sz="1800" dirty="0"/>
              <a:t>4)	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дій</a:t>
            </a:r>
            <a:r>
              <a:rPr lang="ru-RU" sz="1800" dirty="0"/>
              <a:t>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виконані</a:t>
            </a:r>
            <a:r>
              <a:rPr lang="ru-RU" sz="1800" dirty="0"/>
              <a:t> у пунктах 1 -3 ми переходимо до </a:t>
            </a:r>
            <a:r>
              <a:rPr lang="ru-RU" sz="1800" dirty="0" err="1"/>
              <a:t>дискретних</a:t>
            </a:r>
            <a:r>
              <a:rPr lang="ru-RU" sz="1800" dirty="0"/>
              <a:t> </a:t>
            </a:r>
            <a:r>
              <a:rPr lang="ru-RU" sz="1800" dirty="0" err="1"/>
              <a:t>рівно</a:t>
            </a:r>
            <a:r>
              <a:rPr lang="ru-RU" sz="1800" dirty="0"/>
              <a:t> </a:t>
            </a:r>
            <a:r>
              <a:rPr lang="ru-RU" sz="1800" dirty="0" err="1"/>
              <a:t>важливих</a:t>
            </a:r>
            <a:r>
              <a:rPr lang="ru-RU" sz="1800" dirty="0"/>
              <a:t> </a:t>
            </a:r>
            <a:r>
              <a:rPr lang="ru-RU" sz="1800" dirty="0" err="1"/>
              <a:t>нечітких</a:t>
            </a:r>
            <a:r>
              <a:rPr lang="ru-RU" sz="1800" dirty="0"/>
              <a:t> </a:t>
            </a:r>
            <a:r>
              <a:rPr lang="ru-RU" sz="1800" dirty="0" err="1"/>
              <a:t>множин</a:t>
            </a:r>
            <a:r>
              <a:rPr lang="ru-RU" sz="1800" dirty="0"/>
              <a:t>;</a:t>
            </a:r>
          </a:p>
          <a:p>
            <a:pPr marL="109728" indent="0">
              <a:buNone/>
            </a:pPr>
            <a:r>
              <a:rPr lang="ru-RU" sz="1800" dirty="0"/>
              <a:t>5)	проводимо </a:t>
            </a:r>
            <a:r>
              <a:rPr lang="ru-RU" sz="1800" dirty="0" err="1"/>
              <a:t>об’єднання</a:t>
            </a:r>
            <a:r>
              <a:rPr lang="ru-RU" sz="1800" dirty="0"/>
              <a:t> </a:t>
            </a:r>
            <a:r>
              <a:rPr lang="ru-RU" sz="1800" dirty="0" err="1"/>
              <a:t>отриманих</a:t>
            </a:r>
            <a:r>
              <a:rPr lang="ru-RU" sz="1800" dirty="0"/>
              <a:t> </a:t>
            </a:r>
            <a:r>
              <a:rPr lang="ru-RU" sz="1800" dirty="0" err="1"/>
              <a:t>множин</a:t>
            </a:r>
            <a:r>
              <a:rPr lang="ru-RU" sz="1800" dirty="0"/>
              <a:t>;</a:t>
            </a:r>
          </a:p>
          <a:p>
            <a:pPr marL="109728" indent="0">
              <a:buNone/>
            </a:pPr>
            <a:r>
              <a:rPr lang="ru-RU" sz="1800" dirty="0"/>
              <a:t>6)	</a:t>
            </a:r>
            <a:r>
              <a:rPr lang="ru-RU" sz="1800" dirty="0" err="1"/>
              <a:t>виконаємо</a:t>
            </a:r>
            <a:r>
              <a:rPr lang="ru-RU" sz="1800" dirty="0"/>
              <a:t> дефаззіфікацію </a:t>
            </a:r>
            <a:r>
              <a:rPr lang="ru-RU" sz="1800" dirty="0" err="1"/>
              <a:t>результатів</a:t>
            </a:r>
            <a:r>
              <a:rPr lang="ru-RU" sz="1800" dirty="0"/>
              <a:t> за центром </a:t>
            </a:r>
            <a:r>
              <a:rPr lang="ru-RU" sz="1800" dirty="0" err="1"/>
              <a:t>тяжіння</a:t>
            </a:r>
            <a:r>
              <a:rPr lang="ru-RU" sz="1800" dirty="0"/>
              <a:t>.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26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Вирішення задачі </a:t>
            </a:r>
            <a:r>
              <a:rPr lang="en-US" sz="2000" dirty="0" smtClean="0"/>
              <a:t>MPG </a:t>
            </a:r>
            <a:r>
              <a:rPr lang="uk-UA" sz="2000" dirty="0" smtClean="0"/>
              <a:t>за допомогою нечіткої бази знань з правилами Мамдані та Сугено</a:t>
            </a:r>
            <a:endParaRPr lang="uk-UA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487" t="12339" r="2738" b="51881"/>
          <a:stretch/>
        </p:blipFill>
        <p:spPr bwMode="auto">
          <a:xfrm>
            <a:off x="6896" y="1340768"/>
            <a:ext cx="4604067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/>
          <p:cNvPicPr>
            <a:picLocks/>
          </p:cNvPicPr>
          <p:nvPr/>
        </p:nvPicPr>
        <p:blipFill rotWithShape="1">
          <a:blip r:embed="rId3"/>
          <a:srcRect l="1990" t="12082" r="1990" b="43126"/>
          <a:stretch/>
        </p:blipFill>
        <p:spPr bwMode="auto">
          <a:xfrm>
            <a:off x="0" y="3253065"/>
            <a:ext cx="4572000" cy="1688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3"/>
          <p:cNvPicPr>
            <a:picLocks/>
          </p:cNvPicPr>
          <p:nvPr/>
        </p:nvPicPr>
        <p:blipFill rotWithShape="1">
          <a:blip r:embed="rId4"/>
          <a:srcRect l="1987" t="11826" r="1993" b="44087"/>
          <a:stretch/>
        </p:blipFill>
        <p:spPr bwMode="auto">
          <a:xfrm>
            <a:off x="0" y="5229200"/>
            <a:ext cx="4572000" cy="1460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/>
          <p:cNvPicPr>
            <a:picLocks/>
          </p:cNvPicPr>
          <p:nvPr/>
        </p:nvPicPr>
        <p:blipFill rotWithShape="1">
          <a:blip r:embed="rId5"/>
          <a:srcRect l="3980" t="12339" r="3483" b="51290"/>
          <a:stretch/>
        </p:blipFill>
        <p:spPr bwMode="auto">
          <a:xfrm>
            <a:off x="4644008" y="1340768"/>
            <a:ext cx="448833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Объект 3"/>
          <p:cNvPicPr>
            <a:picLocks/>
          </p:cNvPicPr>
          <p:nvPr/>
        </p:nvPicPr>
        <p:blipFill rotWithShape="1">
          <a:blip r:embed="rId6"/>
          <a:srcRect l="1741" t="12442" r="1741" b="43263"/>
          <a:stretch/>
        </p:blipFill>
        <p:spPr bwMode="auto">
          <a:xfrm>
            <a:off x="4639693" y="3204862"/>
            <a:ext cx="4455876" cy="1808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1948" t="12082" r="6420" b="77378"/>
          <a:stretch/>
        </p:blipFill>
        <p:spPr bwMode="auto">
          <a:xfrm>
            <a:off x="0" y="2686794"/>
            <a:ext cx="4572000" cy="382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8"/>
          <a:srcRect t="11672" b="44164"/>
          <a:stretch/>
        </p:blipFill>
        <p:spPr>
          <a:xfrm>
            <a:off x="4639693" y="5168590"/>
            <a:ext cx="4422775" cy="164478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9"/>
          <a:srcRect l="2330" t="13982" r="44631" b="79111"/>
          <a:stretch/>
        </p:blipFill>
        <p:spPr bwMode="auto">
          <a:xfrm>
            <a:off x="4644008" y="2806971"/>
            <a:ext cx="2826703" cy="309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78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2339"/>
          <a:stretch/>
        </p:blipFill>
        <p:spPr bwMode="auto">
          <a:xfrm>
            <a:off x="0" y="1124744"/>
            <a:ext cx="5486400" cy="4049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2212"/>
          <a:stretch/>
        </p:blipFill>
        <p:spPr bwMode="auto">
          <a:xfrm>
            <a:off x="3966210" y="2953630"/>
            <a:ext cx="5177790" cy="3827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084" y="476672"/>
            <a:ext cx="47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rebuchet MS (Заголовки)"/>
              </a:rPr>
              <a:t>Функції належності вихідної змінної </a:t>
            </a:r>
            <a:r>
              <a:rPr lang="en-US" dirty="0" smtClean="0">
                <a:latin typeface="Trebuchet MS (Заголовки)"/>
              </a:rPr>
              <a:t>MPG</a:t>
            </a:r>
            <a:endParaRPr lang="uk-UA" dirty="0">
              <a:latin typeface="Trebuchet MS (Заголовки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675" y="620276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rebuchet MS (Заголовки)"/>
              </a:rPr>
              <a:t>До навчання</a:t>
            </a:r>
            <a:endParaRPr lang="uk-UA" dirty="0">
              <a:latin typeface="Trebuchet MS (Заголовки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732495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rebuchet MS (Заголовки)"/>
              </a:rPr>
              <a:t>Після навчання</a:t>
            </a:r>
            <a:endParaRPr lang="uk-UA" dirty="0">
              <a:latin typeface="Trebuchet MS (Заголовки)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907704" y="530120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7319735" y="2101827"/>
            <a:ext cx="1" cy="751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084" y="476672"/>
            <a:ext cx="4490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rebuchet MS (Заголовки)"/>
              </a:rPr>
              <a:t>Значення коефіцієнтів лінійних функцій </a:t>
            </a:r>
          </a:p>
          <a:p>
            <a:r>
              <a:rPr lang="uk-UA" dirty="0">
                <a:latin typeface="Trebuchet MS (Заголовки)"/>
              </a:rPr>
              <a:t>	</a:t>
            </a:r>
            <a:r>
              <a:rPr lang="uk-UA" dirty="0" smtClean="0">
                <a:latin typeface="Trebuchet MS (Заголовки)"/>
              </a:rPr>
              <a:t>вихідної змінної </a:t>
            </a:r>
            <a:r>
              <a:rPr lang="en-US" dirty="0" smtClean="0">
                <a:latin typeface="Trebuchet MS (Заголовки)"/>
              </a:rPr>
              <a:t>MPG</a:t>
            </a:r>
            <a:endParaRPr lang="uk-UA" dirty="0">
              <a:latin typeface="Trebuchet MS (Заголовки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212" y="568337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rebuchet MS (Заголовки)"/>
              </a:rPr>
              <a:t>До навчання</a:t>
            </a:r>
            <a:endParaRPr lang="uk-UA" dirty="0">
              <a:latin typeface="Trebuchet MS (Заголовки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795949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rebuchet MS (Заголовки)"/>
              </a:rPr>
              <a:t>Після навчання</a:t>
            </a:r>
            <a:endParaRPr lang="uk-UA" dirty="0">
              <a:latin typeface="Trebuchet MS (Заголовки)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887241" y="4781823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7319735" y="1165281"/>
            <a:ext cx="1" cy="751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7" y="1088916"/>
            <a:ext cx="4674741" cy="34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36" y="2239962"/>
            <a:ext cx="4567464" cy="384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7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Поверхні входи - вихід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138" t="12304" r="20451" b="36465"/>
          <a:stretch/>
        </p:blipFill>
        <p:spPr bwMode="auto">
          <a:xfrm>
            <a:off x="1115616" y="1471464"/>
            <a:ext cx="669674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34008"/>
            <a:ext cx="8892480" cy="92278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Порівняння реальних даних з результатами виведення по нечіткій моделі</a:t>
            </a:r>
            <a:endParaRPr lang="uk-UA" sz="3200" dirty="0"/>
          </a:p>
        </p:txBody>
      </p:sp>
      <p:pic>
        <p:nvPicPr>
          <p:cNvPr id="4" name="Рисунок 3" descr="C:\Users\Dreamer\Desktop\Бакалаврська робота\База знань\Optimisation\Mamdani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809490" cy="360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reamer\Desktop\Бакалаврська робота\База знань\Optimisation\Mamdani\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05" y="2492896"/>
            <a:ext cx="4773295" cy="358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57182"/>
              </p:ext>
            </p:extLst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4798"/>
                <a:gridCol w="1634946"/>
                <a:gridCol w="1883666"/>
                <a:gridCol w="1980590"/>
              </a:tblGrid>
              <a:tr h="126006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ідентифікації</a:t>
                      </a:r>
                      <a:endParaRPr lang="uk-UA" sz="1200" noProof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навчальній вибірці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тестовій вибірці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ітерацій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витрачених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9955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допомогою нечіткої бази знань з правилами Мамдані та Сугено до навчання</a:t>
                      </a:r>
                      <a:endParaRPr lang="uk-UA" sz="1400" noProof="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7,37</a:t>
                      </a:r>
                      <a:endParaRPr lang="uk-UA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7,51</a:t>
                      </a:r>
                      <a:endParaRPr lang="uk-UA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9955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допомогою нечіткої бази знань з правилами Мамдані та Сугено після навчання</a:t>
                      </a:r>
                      <a:endParaRPr lang="uk-UA" sz="1400" noProof="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uk-UA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uk-UA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19955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допомогою нечіткої бази знань з правилами Мамдані (конкурент)</a:t>
                      </a:r>
                      <a:endParaRPr lang="uk-UA" sz="1200" noProof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3,7979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3,8842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Немає даних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9955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допомогою нечіткої бази знань з правилами Сугено (конкурент)</a:t>
                      </a:r>
                      <a:endParaRPr lang="uk-UA" sz="1200" noProof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3,6965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3,9779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997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Лінійна модель на 2 входи (конкурент)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4,5007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4,3373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3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2924944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/>
              <a:t>Дякую</a:t>
            </a:r>
            <a:r>
              <a:rPr lang="ru-RU" sz="5400" dirty="0" smtClean="0"/>
              <a:t> за </a:t>
            </a:r>
            <a:r>
              <a:rPr lang="ru-RU" sz="5400" dirty="0" err="1" smtClean="0"/>
              <a:t>увагу</a:t>
            </a:r>
            <a:r>
              <a:rPr lang="ru-RU" sz="5400" dirty="0" smtClean="0"/>
              <a:t>!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82796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618856" cy="72501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інформація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/>
          </a:bodyPr>
          <a:lstStyle/>
          <a:p>
            <a:pPr marL="176213" indent="187325"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 – це знаходження модел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певною вхідною інформацією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6213" indent="0" algn="just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187325"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нечітких правил &lt;Якщо — тоді&gt; утворює нечітку базу знань.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0" algn="just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187325"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в нечітких базах знань:</a:t>
            </a:r>
          </a:p>
          <a:p>
            <a:pPr marL="441389" lvl="2" indent="187325" algn="just"/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Мамдані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Сугено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Ларсена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Цукамото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Синглтонна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1389" lvl="2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187325" algn="just">
              <a:spcAft>
                <a:spcPts val="0"/>
              </a:spcAft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 сполучення різнорідних правил</a:t>
            </a:r>
            <a:r>
              <a:rPr lang="uk-UA" sz="1800" dirty="0" smtClean="0">
                <a:latin typeface="Times New Roman"/>
                <a:ea typeface="Times New Roman"/>
              </a:rPr>
              <a:t>:</a:t>
            </a:r>
            <a:endParaRPr lang="uk-UA" sz="1800" dirty="0">
              <a:latin typeface="Times New Roman"/>
              <a:ea typeface="Times New Roman"/>
            </a:endParaRPr>
          </a:p>
          <a:p>
            <a:pPr marL="176213"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Times New Roman"/>
              </a:rPr>
              <a:t>1) коли, в результаті логічного виведення за кожним правилом утворюється нечітка множина на неперервному носії, тобто коли базу знань складають лише правила у форматі </a:t>
            </a:r>
            <a:r>
              <a:rPr lang="uk-UA" sz="1800" b="1" dirty="0" err="1">
                <a:latin typeface="Times New Roman"/>
                <a:ea typeface="Times New Roman"/>
              </a:rPr>
              <a:t>Мамдані</a:t>
            </a:r>
            <a:r>
              <a:rPr lang="uk-UA" sz="1800" dirty="0">
                <a:latin typeface="Times New Roman"/>
                <a:ea typeface="Times New Roman"/>
              </a:rPr>
              <a:t> та </a:t>
            </a:r>
            <a:r>
              <a:rPr lang="uk-UA" sz="1800" b="1" dirty="0" err="1">
                <a:latin typeface="Times New Roman"/>
                <a:ea typeface="Times New Roman"/>
              </a:rPr>
              <a:t>Ларсена</a:t>
            </a:r>
            <a:r>
              <a:rPr lang="uk-UA" sz="1800" dirty="0">
                <a:latin typeface="Times New Roman"/>
                <a:ea typeface="Times New Roman"/>
              </a:rPr>
              <a:t>;</a:t>
            </a:r>
            <a:r>
              <a:rPr lang="uk-UA" sz="1800" dirty="0">
                <a:latin typeface="Times New Roman"/>
                <a:ea typeface="TimesNewRoman"/>
              </a:rPr>
              <a:t> </a:t>
            </a:r>
            <a:endParaRPr lang="uk-UA" sz="1800" dirty="0">
              <a:latin typeface="Times New Roman"/>
              <a:ea typeface="Times New Roman"/>
            </a:endParaRPr>
          </a:p>
          <a:p>
            <a:pPr marL="176213"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Times New Roman"/>
              </a:rPr>
              <a:t>2) коли, в результаті логічного виведення за кожним правилом утворюється </a:t>
            </a:r>
            <a:r>
              <a:rPr lang="uk-UA" sz="1800" dirty="0" err="1">
                <a:latin typeface="Times New Roman"/>
                <a:ea typeface="Times New Roman"/>
              </a:rPr>
              <a:t>синглтонна</a:t>
            </a:r>
            <a:r>
              <a:rPr lang="uk-UA" sz="1800" dirty="0">
                <a:latin typeface="Times New Roman"/>
                <a:ea typeface="Times New Roman"/>
              </a:rPr>
              <a:t> нечітка множина, тобто коли базу знань складають </a:t>
            </a:r>
            <a:r>
              <a:rPr lang="uk-UA" sz="1800" b="1" dirty="0" err="1">
                <a:latin typeface="Times New Roman"/>
                <a:ea typeface="Times New Roman"/>
              </a:rPr>
              <a:t>синглтонні</a:t>
            </a:r>
            <a:r>
              <a:rPr lang="uk-UA" sz="1800" dirty="0">
                <a:latin typeface="Times New Roman"/>
                <a:ea typeface="Times New Roman"/>
              </a:rPr>
              <a:t> </a:t>
            </a:r>
            <a:r>
              <a:rPr lang="uk-UA" sz="1800" dirty="0" smtClean="0">
                <a:latin typeface="Times New Roman"/>
                <a:ea typeface="Times New Roman"/>
              </a:rPr>
              <a:t>правил</a:t>
            </a:r>
            <a:r>
              <a:rPr lang="uk-UA" sz="1800" dirty="0">
                <a:latin typeface="Times New Roman"/>
                <a:ea typeface="Times New Roman"/>
              </a:rPr>
              <a:t>а</a:t>
            </a:r>
            <a:r>
              <a:rPr lang="uk-UA" sz="1800" dirty="0" smtClean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та </a:t>
            </a:r>
            <a:r>
              <a:rPr lang="uk-UA" sz="1800" dirty="0" smtClean="0">
                <a:latin typeface="Times New Roman"/>
                <a:ea typeface="Times New Roman"/>
              </a:rPr>
              <a:t>правила </a:t>
            </a:r>
            <a:r>
              <a:rPr lang="uk-UA" sz="1800" dirty="0">
                <a:latin typeface="Times New Roman"/>
                <a:ea typeface="Times New Roman"/>
              </a:rPr>
              <a:t>у форматі </a:t>
            </a:r>
            <a:r>
              <a:rPr lang="uk-UA" sz="1800" b="1" dirty="0">
                <a:latin typeface="Times New Roman"/>
                <a:ea typeface="Times New Roman"/>
              </a:rPr>
              <a:t>Сугено</a:t>
            </a:r>
            <a:r>
              <a:rPr lang="uk-UA" sz="1800" dirty="0">
                <a:latin typeface="Times New Roman"/>
                <a:ea typeface="Times New Roman"/>
              </a:rPr>
              <a:t> і </a:t>
            </a:r>
            <a:r>
              <a:rPr lang="uk-UA" sz="1800" b="1" dirty="0">
                <a:latin typeface="Times New Roman"/>
                <a:ea typeface="Times New Roman"/>
              </a:rPr>
              <a:t>Цукамото</a:t>
            </a:r>
            <a:r>
              <a:rPr lang="uk-UA" sz="1800" dirty="0">
                <a:latin typeface="Times New Roman"/>
                <a:ea typeface="Times New Roman"/>
              </a:rPr>
              <a:t>;</a:t>
            </a:r>
            <a:r>
              <a:rPr lang="uk-UA" sz="1800" dirty="0">
                <a:latin typeface="Times New Roman"/>
                <a:ea typeface="TimesNewRoman"/>
              </a:rPr>
              <a:t> </a:t>
            </a:r>
            <a:endParaRPr lang="uk-UA" sz="1800" dirty="0">
              <a:latin typeface="Times New Roman"/>
              <a:ea typeface="Times New Roman"/>
            </a:endParaRPr>
          </a:p>
          <a:p>
            <a:pPr marL="176213"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Times New Roman"/>
              </a:rPr>
              <a:t>3) коли, наявні правила з першого та другого випадків, тобто в базі знань є правила у форматі </a:t>
            </a:r>
            <a:r>
              <a:rPr lang="uk-UA" sz="1800" b="1" dirty="0" err="1">
                <a:latin typeface="Times New Roman"/>
                <a:ea typeface="Times New Roman"/>
              </a:rPr>
              <a:t>Мамдані</a:t>
            </a:r>
            <a:r>
              <a:rPr lang="uk-UA" sz="1800" dirty="0">
                <a:latin typeface="Times New Roman"/>
                <a:ea typeface="Times New Roman"/>
              </a:rPr>
              <a:t> чи </a:t>
            </a:r>
            <a:r>
              <a:rPr lang="uk-UA" sz="1800" b="1" dirty="0" err="1">
                <a:latin typeface="Times New Roman"/>
                <a:ea typeface="Times New Roman"/>
              </a:rPr>
              <a:t>Ларсена</a:t>
            </a:r>
            <a:r>
              <a:rPr lang="uk-UA" sz="1800" dirty="0">
                <a:latin typeface="Times New Roman"/>
                <a:ea typeface="Times New Roman"/>
              </a:rPr>
              <a:t> та </a:t>
            </a:r>
            <a:r>
              <a:rPr lang="uk-UA" sz="1800" b="1" dirty="0" err="1">
                <a:latin typeface="Times New Roman"/>
                <a:ea typeface="Times New Roman"/>
              </a:rPr>
              <a:t>синглтонні</a:t>
            </a:r>
            <a:r>
              <a:rPr lang="uk-UA" sz="1800" dirty="0">
                <a:latin typeface="Times New Roman"/>
                <a:ea typeface="Times New Roman"/>
              </a:rPr>
              <a:t> правила, або правила у форматі </a:t>
            </a:r>
            <a:r>
              <a:rPr lang="uk-UA" sz="1800" b="1" dirty="0" err="1">
                <a:latin typeface="Times New Roman"/>
                <a:ea typeface="Times New Roman"/>
              </a:rPr>
              <a:t>Сугено</a:t>
            </a:r>
            <a:r>
              <a:rPr lang="uk-UA" sz="1800" dirty="0">
                <a:latin typeface="Times New Roman"/>
                <a:ea typeface="Times New Roman"/>
              </a:rPr>
              <a:t> чи </a:t>
            </a:r>
            <a:r>
              <a:rPr lang="uk-UA" sz="1800" b="1" dirty="0" err="1">
                <a:latin typeface="Times New Roman"/>
                <a:ea typeface="Times New Roman"/>
              </a:rPr>
              <a:t>Цукамото</a:t>
            </a:r>
            <a:r>
              <a:rPr lang="uk-UA" sz="1800" dirty="0">
                <a:latin typeface="Times New Roman"/>
                <a:ea typeface="Times New Roman"/>
              </a:rPr>
              <a:t>.</a:t>
            </a:r>
            <a:r>
              <a:rPr lang="uk-UA" sz="1800" dirty="0">
                <a:latin typeface="Times New Roman"/>
                <a:ea typeface="TimesNewRoman"/>
              </a:rPr>
              <a:t> </a:t>
            </a:r>
            <a:endParaRPr lang="uk-UA" sz="1800" dirty="0">
              <a:latin typeface="Times New Roman"/>
              <a:ea typeface="Times New Roman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3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701192"/>
              </p:ext>
            </p:extLst>
          </p:nvPr>
        </p:nvGraphicFramePr>
        <p:xfrm>
          <a:off x="35227" y="1124744"/>
          <a:ext cx="9108773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11"/>
                <a:gridCol w="3105264"/>
                <a:gridCol w="3519298"/>
              </a:tblGrid>
              <a:tr h="100909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Тип</a:t>
                      </a:r>
                      <a:r>
                        <a:rPr lang="uk-UA" sz="2000" baseline="0" dirty="0" smtClean="0"/>
                        <a:t> правил НБЗ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Вхід</a:t>
                      </a:r>
                    </a:p>
                    <a:p>
                      <a:pPr algn="ctr"/>
                      <a:r>
                        <a:rPr lang="uk-UA" sz="2000" dirty="0" smtClean="0"/>
                        <a:t>(антецеденти)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Вихід</a:t>
                      </a:r>
                    </a:p>
                    <a:p>
                      <a:pPr algn="ctr"/>
                      <a:r>
                        <a:rPr lang="uk-UA" sz="2000" dirty="0" smtClean="0"/>
                        <a:t>(</a:t>
                      </a:r>
                      <a:r>
                        <a:rPr lang="uk-UA" sz="2000" dirty="0" err="1" smtClean="0"/>
                        <a:t>консеквенти</a:t>
                      </a:r>
                      <a:r>
                        <a:rPr lang="uk-UA" sz="2000" dirty="0" smtClean="0"/>
                        <a:t>)</a:t>
                      </a:r>
                      <a:endParaRPr lang="uk-UA" sz="2000" dirty="0"/>
                    </a:p>
                  </a:txBody>
                  <a:tcPr/>
                </a:tc>
              </a:tr>
              <a:tr h="56151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Мамдані</a:t>
                      </a:r>
                      <a:endParaRPr lang="uk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Нечітке значення</a:t>
                      </a:r>
                      <a:endParaRPr lang="uk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Нечітке значення</a:t>
                      </a:r>
                      <a:endParaRPr lang="uk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51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Ларсен</a:t>
                      </a:r>
                      <a:endParaRPr lang="uk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Нечітке значення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Нечітке значення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51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Сугено</a:t>
                      </a:r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Нечітке значення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Лінійна </a:t>
                      </a:r>
                      <a:r>
                        <a:rPr lang="uk-UA" sz="2000" dirty="0" err="1" smtClean="0"/>
                        <a:t>ф-ція</a:t>
                      </a:r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5376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Цукамото</a:t>
                      </a:r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Нечітке значення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Нечітке значення (монотонна</a:t>
                      </a:r>
                      <a:r>
                        <a:rPr lang="uk-UA" sz="2000" baseline="0" dirty="0" smtClean="0"/>
                        <a:t> функція належності)</a:t>
                      </a:r>
                      <a:endParaRPr lang="uk-UA" sz="20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151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Синглтон</a:t>
                      </a:r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Нечітке значення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Дійсні числа</a:t>
                      </a:r>
                      <a:endParaRPr lang="uk-UA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0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/>
              <a:t>Логічне виведення за нечіткою базою знань Мамдані</a:t>
            </a:r>
          </a:p>
        </p:txBody>
      </p:sp>
      <p:pic>
        <p:nvPicPr>
          <p:cNvPr id="4" name="Объект 3" descr="fuzzy_inferenc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9448"/>
            <a:ext cx="8229600" cy="426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189818"/>
              </p:ext>
            </p:extLst>
          </p:nvPr>
        </p:nvGraphicFramePr>
        <p:xfrm>
          <a:off x="539552" y="836712"/>
          <a:ext cx="8100000" cy="5761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275591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правил нечіткої бази знань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Опції редактора </a:t>
                      </a:r>
                      <a:r>
                        <a:rPr lang="pl-PL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Підтримувані типи функцій належності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6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</a:t>
                      </a:r>
                      <a:r>
                        <a:rPr lang="pl-PL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 (FIS type)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«І»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(And method)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«АБО»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(Or method)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Імплікація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(Implication)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Агрегація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(Aggregation)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Дефаззіфікація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(Defuzzification)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Вхідних змінних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Вихідних змінних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</a:tr>
              <a:tr h="2188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Мамдані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mamdani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centroid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5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dsigmf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gauss2mf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gaussmf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gbellmf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psigmf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trapmf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zmf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dsigmf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gauss2mf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gaussmf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gbellmf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psigmf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trapmf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zmf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</a:tr>
              <a:tr h="218851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Ларсена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mamdani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centroid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5655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Цукамото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mamdani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custom (</a:t>
                      </a: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користувацька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centroid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sigmf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smf</a:t>
                      </a:r>
                      <a:endParaRPr lang="uk-UA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zmf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</a:tr>
              <a:tr h="2188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Сугено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sugeno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probor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wtaver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constatnt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</a:tr>
              <a:tr h="2188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Синглтонна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sugeno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probor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wtaver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56" marR="27356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0"/>
            <a:ext cx="9550948" cy="79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Графічна інтерпретація математичної моделі бази знань з правилами Мамдані та Ларсена</a:t>
            </a:r>
          </a:p>
        </p:txBody>
      </p:sp>
    </p:spTree>
    <p:extLst>
      <p:ext uri="{BB962C8B-B14F-4D97-AF65-F5344CB8AC3E}">
        <p14:creationId xmlns:p14="http://schemas.microsoft.com/office/powerpoint/2010/main" val="5408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Під час програмної реалізації бази знань з правилами в форматі Ларсена та Мамдані потрібно виконати наступні кроки: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 smtClean="0"/>
              <a:t>розбиваємо </a:t>
            </a:r>
            <a:r>
              <a:rPr lang="uk-UA" dirty="0"/>
              <a:t>нечітку гібридну базу знань на базу знань з правилами в форматі Ларсена та на базу знань з правилами в форматі Мамдані;</a:t>
            </a:r>
          </a:p>
          <a:p>
            <a:pPr lvl="0"/>
            <a:r>
              <a:rPr lang="uk-UA" dirty="0"/>
              <a:t>формуємо вектор вхідних даних;</a:t>
            </a:r>
          </a:p>
          <a:p>
            <a:pPr lvl="0"/>
            <a:r>
              <a:rPr lang="uk-UA" dirty="0"/>
              <a:t>здійснюємо логічне виведення без </a:t>
            </a:r>
            <a:r>
              <a:rPr lang="uk-UA" dirty="0" err="1"/>
              <a:t>дефаззіфікації</a:t>
            </a:r>
            <a:r>
              <a:rPr lang="uk-UA" dirty="0"/>
              <a:t> з кожної із баз знань за одного і того ж значення вхідного вектору;</a:t>
            </a:r>
          </a:p>
          <a:p>
            <a:pPr lvl="0"/>
            <a:r>
              <a:rPr lang="uk-UA" dirty="0"/>
              <a:t>отримані нечіткі множини об’єднуємо і проводимо дефаззіфікацію;</a:t>
            </a:r>
          </a:p>
          <a:p>
            <a:pPr lvl="0"/>
            <a:r>
              <a:rPr lang="uk-UA" dirty="0"/>
              <a:t>результатом </a:t>
            </a:r>
            <a:r>
              <a:rPr lang="uk-UA" dirty="0" err="1"/>
              <a:t>дефаззікації</a:t>
            </a:r>
            <a:r>
              <a:rPr lang="uk-UA" dirty="0"/>
              <a:t> є шукана залежність.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4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413"/>
            <a:ext cx="9252520" cy="76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8295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Графічна інтерпретація математичної моделі бази знань з синглтонними правилами та правилами Сугено і Цукамото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15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/>
              <a:t>Під час програмної </a:t>
            </a:r>
            <a:r>
              <a:rPr lang="uk-UA" dirty="0" smtClean="0"/>
              <a:t>реалізації бази знань з синглтонними правилами та правилами в форматі Сугено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05989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розбиваємо </a:t>
            </a:r>
            <a:r>
              <a:rPr lang="uk-UA" dirty="0"/>
              <a:t>нечітку гібридну базу знань на базу знань з синглтонними правилами та правилами в форматі </a:t>
            </a:r>
            <a:r>
              <a:rPr lang="uk-UA" dirty="0" smtClean="0"/>
              <a:t>Сугено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 здійснюємо </a:t>
            </a:r>
            <a:r>
              <a:rPr lang="uk-UA" dirty="0"/>
              <a:t>логічне виведення без </a:t>
            </a:r>
            <a:r>
              <a:rPr lang="uk-UA" dirty="0" err="1"/>
              <a:t>дефаззіфікації</a:t>
            </a:r>
            <a:r>
              <a:rPr lang="uk-UA" dirty="0"/>
              <a:t> з кожної із баз знань за одного і того ж значення вхідного </a:t>
            </a:r>
            <a:r>
              <a:rPr lang="uk-UA" dirty="0" smtClean="0"/>
              <a:t>вектору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отримані </a:t>
            </a:r>
            <a:r>
              <a:rPr lang="uk-UA" dirty="0"/>
              <a:t>нечіткі множини об’єднуємо і проводимо </a:t>
            </a:r>
            <a:r>
              <a:rPr lang="uk-UA" dirty="0" smtClean="0"/>
              <a:t>дефаззіфікацію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результатом </a:t>
            </a:r>
            <a:r>
              <a:rPr lang="uk-UA" dirty="0" err="1"/>
              <a:t>дефаззікації</a:t>
            </a:r>
            <a:r>
              <a:rPr lang="uk-UA" dirty="0"/>
              <a:t> є шукана залежність.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39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1023</TotalTime>
  <Words>608</Words>
  <Application>Microsoft Office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Georgia</vt:lpstr>
      <vt:lpstr>Times New Roman</vt:lpstr>
      <vt:lpstr>TimesNewRoman</vt:lpstr>
      <vt:lpstr>Trebuchet MS</vt:lpstr>
      <vt:lpstr>Trebuchet MS (Заголовки)</vt:lpstr>
      <vt:lpstr>Wingdings 2</vt:lpstr>
      <vt:lpstr>Городская</vt:lpstr>
      <vt:lpstr>«Ідентифікація  багатофакторних залежностей на основі нечіткої бази знань з різнорідними правилами»</vt:lpstr>
      <vt:lpstr>Загальна інформація</vt:lpstr>
      <vt:lpstr>PowerPoint Presentation</vt:lpstr>
      <vt:lpstr>Логічне виведення за нечіткою базою знань Мамдані</vt:lpstr>
      <vt:lpstr>PowerPoint Presentation</vt:lpstr>
      <vt:lpstr>Графічна інтерпретація математичної моделі бази знань з правилами Мамдані та Ларсена</vt:lpstr>
      <vt:lpstr>Під час програмної реалізації бази знань з правилами в форматі Ларсена та Мамдані потрібно виконати наступні кроки: </vt:lpstr>
      <vt:lpstr>Графічна інтерпретація математичної моделі бази знань з синглтонними правилами та правилами Сугено і Цукамото </vt:lpstr>
      <vt:lpstr>Під час програмної реалізації бази знань з синглтонними правилами та правилами в форматі Сугено </vt:lpstr>
      <vt:lpstr>Графічна інтерпретація математичної моделі бази знань зі змішаними правилами </vt:lpstr>
      <vt:lpstr>Програмна реалізація БЗ зі змішаними правилами</vt:lpstr>
      <vt:lpstr>Вирішення задачі MPG за допомогою нечіткої бази знань з правилами Мамдані та Сугено</vt:lpstr>
      <vt:lpstr>PowerPoint Presentation</vt:lpstr>
      <vt:lpstr>PowerPoint Presentation</vt:lpstr>
      <vt:lpstr>Поверхні входи - вихід</vt:lpstr>
      <vt:lpstr>Порівняння реальних даних з результатами виведення по нечіткій моделі</vt:lpstr>
      <vt:lpstr>PowerPoint Presentation</vt:lpstr>
      <vt:lpstr>PowerPoint Presentation</vt:lpstr>
      <vt:lpstr>PowerPoint Presentation</vt:lpstr>
    </vt:vector>
  </TitlesOfParts>
  <Company>House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Ідентифікація залежностей за допомогою нечіткої бази знань з правилами у різних форматах.</dc:title>
  <dc:creator>Роман Тилець</dc:creator>
  <cp:lastModifiedBy>Roman Tylets</cp:lastModifiedBy>
  <cp:revision>106</cp:revision>
  <dcterms:created xsi:type="dcterms:W3CDTF">2014-03-12T20:46:11Z</dcterms:created>
  <dcterms:modified xsi:type="dcterms:W3CDTF">2015-11-03T21:29:03Z</dcterms:modified>
</cp:coreProperties>
</file>