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7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0;&#1084;&#1072;\Downloads\Xl0000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8380923923789"/>
          <c:y val="7.9624043008052439E-2"/>
          <c:w val="0.78285415084450005"/>
          <c:h val="0.69901029910215862"/>
        </c:manualLayout>
      </c:layout>
      <c:scatterChart>
        <c:scatterStyle val="smoothMarker"/>
        <c:varyColors val="0"/>
        <c:ser>
          <c:idx val="0"/>
          <c:order val="0"/>
          <c:tx>
            <c:v>Вартість прокачки</c:v>
          </c:tx>
          <c:spPr>
            <a:ln w="28575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[Xl0000011.xls]Лист1!$B$80:$B$85</c:f>
              <c:numCache>
                <c:formatCode>0</c:formatCode>
                <c:ptCount val="6"/>
                <c:pt idx="0">
                  <c:v>35716.147037053343</c:v>
                </c:pt>
                <c:pt idx="1">
                  <c:v>31112.732530055357</c:v>
                </c:pt>
                <c:pt idx="2">
                  <c:v>27345.175075243966</c:v>
                </c:pt>
                <c:pt idx="3">
                  <c:v>24222.715637586349</c:v>
                </c:pt>
                <c:pt idx="4">
                  <c:v>21606.064256982885</c:v>
                </c:pt>
                <c:pt idx="5">
                  <c:v>19391.592297125917</c:v>
                </c:pt>
              </c:numCache>
            </c:numRef>
          </c:xVal>
          <c:yVal>
            <c:numRef>
              <c:f>[Xl0000011.xls]Лист1!$O$98:$O$103</c:f>
              <c:numCache>
                <c:formatCode>0.00</c:formatCode>
                <c:ptCount val="6"/>
                <c:pt idx="0">
                  <c:v>119868.51387813891</c:v>
                </c:pt>
                <c:pt idx="1">
                  <c:v>81019.552411128127</c:v>
                </c:pt>
                <c:pt idx="2">
                  <c:v>62635.117948246589</c:v>
                </c:pt>
                <c:pt idx="3">
                  <c:v>49204.468889608594</c:v>
                </c:pt>
                <c:pt idx="4">
                  <c:v>39221.161660868012</c:v>
                </c:pt>
                <c:pt idx="5">
                  <c:v>31653.667149051373</c:v>
                </c:pt>
              </c:numCache>
            </c:numRef>
          </c:yVal>
          <c:smooth val="1"/>
        </c:ser>
        <c:ser>
          <c:idx val="1"/>
          <c:order val="1"/>
          <c:tx>
            <c:v>Вартість теплообмінника</c:v>
          </c:tx>
          <c:spPr>
            <a:ln w="28575">
              <a:solidFill>
                <a:sysClr val="windowText" lastClr="000000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[Xl0000011.xls]Лист1!$B$80:$B$85</c:f>
              <c:numCache>
                <c:formatCode>0</c:formatCode>
                <c:ptCount val="6"/>
                <c:pt idx="0">
                  <c:v>35716.147037053343</c:v>
                </c:pt>
                <c:pt idx="1">
                  <c:v>31112.732530055357</c:v>
                </c:pt>
                <c:pt idx="2">
                  <c:v>27345.175075243966</c:v>
                </c:pt>
                <c:pt idx="3">
                  <c:v>24222.715637586349</c:v>
                </c:pt>
                <c:pt idx="4">
                  <c:v>21606.064256982885</c:v>
                </c:pt>
                <c:pt idx="5">
                  <c:v>19391.592297125917</c:v>
                </c:pt>
              </c:numCache>
            </c:numRef>
          </c:xVal>
          <c:yVal>
            <c:numRef>
              <c:f>[Xl0000011.xls]Лист1!$Q$98:$Q$103</c:f>
              <c:numCache>
                <c:formatCode>0.00</c:formatCode>
                <c:ptCount val="6"/>
                <c:pt idx="0">
                  <c:v>43986.464312546974</c:v>
                </c:pt>
                <c:pt idx="1">
                  <c:v>54101.427498121717</c:v>
                </c:pt>
                <c:pt idx="2">
                  <c:v>65659.095416979719</c:v>
                </c:pt>
                <c:pt idx="3">
                  <c:v>78755.648384673172</c:v>
                </c:pt>
                <c:pt idx="4">
                  <c:v>93487.266716754326</c:v>
                </c:pt>
                <c:pt idx="5">
                  <c:v>109950.13072877539</c:v>
                </c:pt>
              </c:numCache>
            </c:numRef>
          </c:yVal>
          <c:smooth val="1"/>
        </c:ser>
        <c:ser>
          <c:idx val="2"/>
          <c:order val="2"/>
          <c:tx>
            <c:v>Загальні КВ І ЕВ</c:v>
          </c:tx>
          <c:spPr>
            <a:ln w="28575">
              <a:solidFill>
                <a:schemeClr val="bg1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bg1"/>
                </a:solidFill>
                <a:prstDash val="solid"/>
              </a:ln>
            </c:spPr>
          </c:marker>
          <c:xVal>
            <c:numRef>
              <c:f>[Xl0000011.xls]Лист1!$B$80:$B$85</c:f>
              <c:numCache>
                <c:formatCode>0</c:formatCode>
                <c:ptCount val="6"/>
                <c:pt idx="0">
                  <c:v>35716.147037053343</c:v>
                </c:pt>
                <c:pt idx="1">
                  <c:v>31112.732530055357</c:v>
                </c:pt>
                <c:pt idx="2">
                  <c:v>27345.175075243966</c:v>
                </c:pt>
                <c:pt idx="3">
                  <c:v>24222.715637586349</c:v>
                </c:pt>
                <c:pt idx="4">
                  <c:v>21606.064256982885</c:v>
                </c:pt>
                <c:pt idx="5">
                  <c:v>19391.592297125917</c:v>
                </c:pt>
              </c:numCache>
            </c:numRef>
          </c:xVal>
          <c:yVal>
            <c:numRef>
              <c:f>[Xl0000011.xls]Лист1!$S$98:$S$103</c:f>
              <c:numCache>
                <c:formatCode>0.00</c:formatCode>
                <c:ptCount val="6"/>
                <c:pt idx="0">
                  <c:v>163854.97819068588</c:v>
                </c:pt>
                <c:pt idx="1">
                  <c:v>135120.97990924984</c:v>
                </c:pt>
                <c:pt idx="2">
                  <c:v>128294.21336522631</c:v>
                </c:pt>
                <c:pt idx="3">
                  <c:v>127960.11727428177</c:v>
                </c:pt>
                <c:pt idx="4">
                  <c:v>132708.42837762233</c:v>
                </c:pt>
                <c:pt idx="5">
                  <c:v>141603.79787782676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243200"/>
        <c:axId val="182884920"/>
      </c:scatterChart>
      <c:valAx>
        <c:axId val="183243200"/>
        <c:scaling>
          <c:orientation val="minMax"/>
          <c:min val="15000"/>
        </c:scaling>
        <c:delete val="0"/>
        <c:axPos val="b"/>
        <c:majorGridlines>
          <c:spPr>
            <a:ln w="15875"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Масова швидкість теплоносія, </a:t>
                </a:r>
                <a:r>
                  <a:rPr lang="uk-UA" sz="14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кг/(м</a:t>
                </a:r>
                <a:r>
                  <a:rPr lang="uk-UA" sz="1400" b="0" i="0" u="none" strike="noStrike" baseline="30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14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год)</a:t>
                </a:r>
                <a:endParaRPr lang="ru-RU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2884920"/>
        <c:crosses val="autoZero"/>
        <c:crossBetween val="midCat"/>
      </c:valAx>
      <c:valAx>
        <c:axId val="182884920"/>
        <c:scaling>
          <c:orientation val="minMax"/>
        </c:scaling>
        <c:delete val="0"/>
        <c:axPos val="l"/>
        <c:majorGridlines>
          <c:spPr>
            <a:ln w="635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Витрати коштів,</a:t>
                </a:r>
                <a:r>
                  <a:rPr lang="ru-RU" baseline="0"/>
                  <a:t> доларів</a:t>
                </a:r>
                <a:endParaRPr lang="ru-RU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3243200"/>
        <c:crosses val="autoZero"/>
        <c:crossBetween val="midCat"/>
      </c:valAx>
      <c:spPr>
        <a:solidFill>
          <a:srgbClr val="FFFFFF"/>
        </a:solidFill>
        <a:ln w="12700">
          <a:solidFill>
            <a:schemeClr val="bg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1448381218515511E-2"/>
          <c:y val="0.90818006126893724"/>
          <c:w val="0.89999991583093797"/>
          <c:h val="6.7111222290416495E-2"/>
        </c:manualLayout>
      </c:layout>
      <c:overlay val="1"/>
      <c:spPr>
        <a:solidFill>
          <a:srgbClr val="FFFFFF"/>
        </a:solidFill>
        <a:ln w="3175">
          <a:solidFill>
            <a:schemeClr val="bg1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4509" y="523395"/>
            <a:ext cx="10418618" cy="242146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Модернізація теплової схеми зерносушарки дсп-24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6612" y="4397607"/>
            <a:ext cx="7197726" cy="140546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Керівник</a:t>
            </a:r>
          </a:p>
          <a:p>
            <a:r>
              <a:rPr lang="uk-UA" dirty="0" err="1" smtClean="0">
                <a:solidFill>
                  <a:srgbClr val="FFC000"/>
                </a:solidFill>
              </a:rPr>
              <a:t>К.т.н</a:t>
            </a:r>
            <a:r>
              <a:rPr lang="uk-UA" dirty="0" smtClean="0">
                <a:solidFill>
                  <a:srgbClr val="FFC000"/>
                </a:solidFill>
              </a:rPr>
              <a:t>., доц. Співак О. Ю.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Виконала студентка гр. те-10</a:t>
            </a:r>
          </a:p>
          <a:p>
            <a:r>
              <a:rPr lang="uk-UA" dirty="0" smtClean="0">
                <a:solidFill>
                  <a:srgbClr val="FFC000"/>
                </a:solidFill>
              </a:rPr>
              <a:t>Іщенко </a:t>
            </a:r>
            <a:r>
              <a:rPr lang="uk-UA" dirty="0" err="1" smtClean="0">
                <a:solidFill>
                  <a:srgbClr val="FFC000"/>
                </a:solidFill>
              </a:rPr>
              <a:t>к.о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2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923209"/>
              </p:ext>
            </p:extLst>
          </p:nvPr>
        </p:nvGraphicFramePr>
        <p:xfrm>
          <a:off x="0" y="0"/>
          <a:ext cx="12192000" cy="687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Чертеж" r:id="rId3" imgW="11790720" imgH="8337600" progId="KOMPAS.CDW">
                  <p:embed/>
                </p:oleObj>
              </mc:Choice>
              <mc:Fallback>
                <p:oleObj name="Чертеж" r:id="rId3" imgW="11790720" imgH="8337600" progId="KOMPAS.CDW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76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6234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Висновки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862" y="811369"/>
            <a:ext cx="10131425" cy="538005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C000"/>
                </a:solidFill>
              </a:rPr>
              <a:t>П</a:t>
            </a:r>
            <a:r>
              <a:rPr lang="ru-RU" sz="2400" dirty="0" err="1" smtClean="0">
                <a:solidFill>
                  <a:srgbClr val="FFC000"/>
                </a:solidFill>
              </a:rPr>
              <a:t>роведено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розрахунок</a:t>
            </a:r>
            <a:r>
              <a:rPr lang="uk-UA" sz="2400" dirty="0">
                <a:solidFill>
                  <a:srgbClr val="FFC000"/>
                </a:solidFill>
              </a:rPr>
              <a:t> </a:t>
            </a:r>
            <a:r>
              <a:rPr lang="uk-UA" sz="2400" dirty="0" err="1">
                <a:solidFill>
                  <a:srgbClr val="FFC000"/>
                </a:solidFill>
              </a:rPr>
              <a:t>сушарк</a:t>
            </a:r>
            <a:r>
              <a:rPr lang="ru-RU" sz="2400" dirty="0">
                <a:solidFill>
                  <a:srgbClr val="FFC000"/>
                </a:solidFill>
              </a:rPr>
              <a:t>и ДСП-24</a:t>
            </a:r>
            <a:r>
              <a:rPr lang="uk-UA" sz="2400" dirty="0">
                <a:solidFill>
                  <a:srgbClr val="FFC000"/>
                </a:solidFill>
              </a:rPr>
              <a:t> для сушіння кукурудзи. Виконано</a:t>
            </a:r>
            <a:r>
              <a:rPr lang="ru-RU" sz="2400" dirty="0">
                <a:solidFill>
                  <a:srgbClr val="FFC000"/>
                </a:solidFill>
              </a:rPr>
              <a:t> матер</a:t>
            </a:r>
            <a:r>
              <a:rPr lang="uk-UA" sz="2400" dirty="0">
                <a:solidFill>
                  <a:srgbClr val="FFC000"/>
                </a:solidFill>
              </a:rPr>
              <a:t>і</a:t>
            </a:r>
            <a:r>
              <a:rPr lang="ru-RU" sz="2400" dirty="0" err="1">
                <a:solidFill>
                  <a:srgbClr val="FFC000"/>
                </a:solidFill>
              </a:rPr>
              <a:t>альний</a:t>
            </a:r>
            <a:r>
              <a:rPr lang="ru-RU" sz="2400" dirty="0">
                <a:solidFill>
                  <a:srgbClr val="FFC000"/>
                </a:solidFill>
              </a:rPr>
              <a:t> та </a:t>
            </a:r>
            <a:r>
              <a:rPr lang="ru-RU" sz="2400" dirty="0" err="1">
                <a:solidFill>
                  <a:srgbClr val="FFC000"/>
                </a:solidFill>
              </a:rPr>
              <a:t>тепловий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розрахунок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сушарки</a:t>
            </a:r>
            <a:r>
              <a:rPr lang="ru-RU" sz="2400" dirty="0">
                <a:solidFill>
                  <a:srgbClr val="FFC000"/>
                </a:solidFill>
              </a:rPr>
              <a:t>, а </a:t>
            </a:r>
            <a:r>
              <a:rPr lang="ru-RU" sz="2400" dirty="0" err="1">
                <a:solidFill>
                  <a:srgbClr val="FFC000"/>
                </a:solidFill>
              </a:rPr>
              <a:t>також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побудову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робочого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процесу</a:t>
            </a:r>
            <a:r>
              <a:rPr lang="ru-RU" sz="2400" dirty="0">
                <a:solidFill>
                  <a:srgbClr val="FFC000"/>
                </a:solidFill>
              </a:rPr>
              <a:t> на </a:t>
            </a:r>
            <a:r>
              <a:rPr lang="en-US" sz="2400" dirty="0">
                <a:solidFill>
                  <a:srgbClr val="FFC000"/>
                </a:solidFill>
              </a:rPr>
              <a:t>h</a:t>
            </a:r>
            <a:r>
              <a:rPr lang="ru-RU" sz="2400" dirty="0">
                <a:solidFill>
                  <a:srgbClr val="FFC000"/>
                </a:solidFill>
              </a:rPr>
              <a:t>-</a:t>
            </a:r>
            <a:r>
              <a:rPr lang="en-US" sz="2400" dirty="0">
                <a:solidFill>
                  <a:srgbClr val="FFC000"/>
                </a:solidFill>
              </a:rPr>
              <a:t>d </a:t>
            </a:r>
            <a:r>
              <a:rPr lang="uk-UA" sz="2400" dirty="0" smtClean="0">
                <a:solidFill>
                  <a:srgbClr val="FFC000"/>
                </a:solidFill>
              </a:rPr>
              <a:t>діаграмі</a:t>
            </a:r>
            <a:r>
              <a:rPr lang="uk-UA" sz="2400" dirty="0">
                <a:solidFill>
                  <a:srgbClr val="FFC000"/>
                </a:solidFill>
              </a:rPr>
              <a:t>.</a:t>
            </a:r>
            <a:r>
              <a:rPr lang="uk-UA" sz="2400" dirty="0" smtClean="0">
                <a:solidFill>
                  <a:srgbClr val="FFC000"/>
                </a:solidFill>
              </a:rPr>
              <a:t> </a:t>
            </a:r>
            <a:r>
              <a:rPr lang="uk-UA" sz="2400" dirty="0">
                <a:solidFill>
                  <a:srgbClr val="FFC000"/>
                </a:solidFill>
              </a:rPr>
              <a:t>В</a:t>
            </a:r>
            <a:r>
              <a:rPr lang="uk-UA" sz="2400" dirty="0" smtClean="0">
                <a:solidFill>
                  <a:srgbClr val="FFC000"/>
                </a:solidFill>
              </a:rPr>
              <a:t>изначено </a:t>
            </a:r>
            <a:r>
              <a:rPr lang="uk-UA" sz="2400" dirty="0">
                <a:solidFill>
                  <a:srgbClr val="FFC000"/>
                </a:solidFill>
              </a:rPr>
              <a:t>наступні характеристики: </a:t>
            </a:r>
            <a:r>
              <a:rPr lang="ru-RU" sz="2400" dirty="0">
                <a:solidFill>
                  <a:srgbClr val="FFC000"/>
                </a:solidFill>
              </a:rPr>
              <a:t>з</a:t>
            </a:r>
            <a:r>
              <a:rPr lang="uk-UA" sz="2400" dirty="0" err="1">
                <a:solidFill>
                  <a:srgbClr val="FFC000"/>
                </a:solidFill>
              </a:rPr>
              <a:t>агальн</a:t>
            </a:r>
            <a:r>
              <a:rPr lang="ru-RU" sz="2400" dirty="0">
                <a:solidFill>
                  <a:srgbClr val="FFC000"/>
                </a:solidFill>
              </a:rPr>
              <a:t>у</a:t>
            </a:r>
            <a:r>
              <a:rPr lang="uk-UA" sz="2400" dirty="0">
                <a:solidFill>
                  <a:srgbClr val="FFC000"/>
                </a:solidFill>
              </a:rPr>
              <a:t> </a:t>
            </a:r>
            <a:r>
              <a:rPr lang="uk-UA" sz="2400" dirty="0" err="1">
                <a:solidFill>
                  <a:srgbClr val="FFC000"/>
                </a:solidFill>
              </a:rPr>
              <a:t>теплов</a:t>
            </a:r>
            <a:r>
              <a:rPr lang="ru-RU" sz="2400" dirty="0">
                <a:solidFill>
                  <a:srgbClr val="FFC000"/>
                </a:solidFill>
              </a:rPr>
              <a:t>у</a:t>
            </a:r>
            <a:r>
              <a:rPr lang="uk-UA" sz="2400" dirty="0">
                <a:solidFill>
                  <a:srgbClr val="FFC000"/>
                </a:solidFill>
              </a:rPr>
              <a:t> потужність сушарки </a:t>
            </a:r>
            <a:r>
              <a:rPr lang="en-US" sz="2400" cap="all" dirty="0">
                <a:solidFill>
                  <a:srgbClr val="FFC000"/>
                </a:solidFill>
              </a:rPr>
              <a:t>Q</a:t>
            </a:r>
            <a:r>
              <a:rPr lang="uk-UA" sz="2400" cap="all" baseline="-25000" dirty="0">
                <a:solidFill>
                  <a:srgbClr val="FFC000"/>
                </a:solidFill>
              </a:rPr>
              <a:t>с</a:t>
            </a:r>
            <a:r>
              <a:rPr lang="uk-UA" sz="2400" dirty="0">
                <a:solidFill>
                  <a:srgbClr val="FFC000"/>
                </a:solidFill>
              </a:rPr>
              <a:t>=</a:t>
            </a:r>
            <a:r>
              <a:rPr lang="ru-RU" sz="2400" dirty="0">
                <a:solidFill>
                  <a:srgbClr val="FFC000"/>
                </a:solidFill>
              </a:rPr>
              <a:t>4228 </a:t>
            </a:r>
            <a:r>
              <a:rPr lang="uk-UA" sz="2400" dirty="0">
                <a:solidFill>
                  <a:srgbClr val="FFC000"/>
                </a:solidFill>
              </a:rPr>
              <a:t>(кВт</a:t>
            </a:r>
            <a:r>
              <a:rPr lang="uk-UA" sz="2400" dirty="0" smtClean="0">
                <a:solidFill>
                  <a:srgbClr val="FFC000"/>
                </a:solidFill>
              </a:rPr>
              <a:t>) та  </a:t>
            </a:r>
            <a:r>
              <a:rPr lang="uk-UA" sz="2400" dirty="0">
                <a:solidFill>
                  <a:srgbClr val="FFC000"/>
                </a:solidFill>
              </a:rPr>
              <a:t>її ККД, </a:t>
            </a:r>
            <a:r>
              <a:rPr lang="uk-UA" sz="2400" dirty="0" smtClean="0">
                <a:solidFill>
                  <a:srgbClr val="FFC000"/>
                </a:solidFill>
              </a:rPr>
              <a:t>який </a:t>
            </a:r>
            <a:r>
              <a:rPr lang="uk-UA" sz="2400" dirty="0">
                <a:solidFill>
                  <a:srgbClr val="FFC000"/>
                </a:solidFill>
              </a:rPr>
              <a:t>становить </a:t>
            </a:r>
            <a:r>
              <a:rPr lang="uk-UA" sz="2400" dirty="0" smtClean="0">
                <a:solidFill>
                  <a:srgbClr val="FFC000"/>
                </a:solidFill>
              </a:rPr>
              <a:t>η=</a:t>
            </a:r>
            <a:r>
              <a:rPr lang="ru-RU" sz="2400" dirty="0" smtClean="0">
                <a:solidFill>
                  <a:srgbClr val="FFC000"/>
                </a:solidFill>
              </a:rPr>
              <a:t>0,25</a:t>
            </a:r>
            <a:r>
              <a:rPr lang="uk-UA" sz="2400" dirty="0" smtClean="0">
                <a:solidFill>
                  <a:srgbClr val="FFC000"/>
                </a:solidFill>
              </a:rPr>
              <a:t>. </a:t>
            </a:r>
            <a:r>
              <a:rPr lang="uk-UA" sz="2400" dirty="0">
                <a:solidFill>
                  <a:srgbClr val="FFC000"/>
                </a:solidFill>
              </a:rPr>
              <a:t>В</a:t>
            </a:r>
            <a:r>
              <a:rPr lang="uk-UA" sz="2400" dirty="0" smtClean="0">
                <a:solidFill>
                  <a:srgbClr val="FFC000"/>
                </a:solidFill>
              </a:rPr>
              <a:t>изначено </a:t>
            </a:r>
            <a:r>
              <a:rPr lang="uk-UA" sz="2400" dirty="0">
                <a:solidFill>
                  <a:srgbClr val="FFC000"/>
                </a:solidFill>
              </a:rPr>
              <a:t>витрату умовного палива </a:t>
            </a:r>
            <a:r>
              <a:rPr lang="uk-UA" sz="2400" dirty="0" err="1">
                <a:solidFill>
                  <a:srgbClr val="FFC000"/>
                </a:solidFill>
              </a:rPr>
              <a:t>В</a:t>
            </a:r>
            <a:r>
              <a:rPr lang="uk-UA" sz="2400" baseline="-25000" dirty="0" err="1">
                <a:solidFill>
                  <a:srgbClr val="FFC000"/>
                </a:solidFill>
              </a:rPr>
              <a:t>у</a:t>
            </a:r>
            <a:r>
              <a:rPr lang="uk-UA" sz="2400" dirty="0">
                <a:solidFill>
                  <a:srgbClr val="FFC000"/>
                </a:solidFill>
              </a:rPr>
              <a:t>=0,58 (кг</a:t>
            </a:r>
            <a:r>
              <a:rPr lang="ru-RU" sz="2400" dirty="0">
                <a:solidFill>
                  <a:srgbClr val="FFC000"/>
                </a:solidFill>
              </a:rPr>
              <a:t>/</a:t>
            </a:r>
            <a:r>
              <a:rPr lang="uk-UA" sz="2400" dirty="0">
                <a:solidFill>
                  <a:srgbClr val="FFC000"/>
                </a:solidFill>
              </a:rPr>
              <a:t>с</a:t>
            </a:r>
            <a:r>
              <a:rPr lang="uk-UA" sz="2400" dirty="0" smtClean="0">
                <a:solidFill>
                  <a:srgbClr val="FFC000"/>
                </a:solidFill>
              </a:rPr>
              <a:t>) </a:t>
            </a:r>
            <a:r>
              <a:rPr lang="uk-UA" sz="2400" dirty="0">
                <a:solidFill>
                  <a:srgbClr val="FFC000"/>
                </a:solidFill>
              </a:rPr>
              <a:t>та річну витрату палива </a:t>
            </a:r>
            <a:r>
              <a:rPr lang="uk-UA" sz="2400" dirty="0" err="1">
                <a:solidFill>
                  <a:srgbClr val="FFC000"/>
                </a:solidFill>
              </a:rPr>
              <a:t>В</a:t>
            </a:r>
            <a:r>
              <a:rPr lang="uk-UA" sz="2400" baseline="-25000" dirty="0" err="1">
                <a:solidFill>
                  <a:srgbClr val="FFC000"/>
                </a:solidFill>
              </a:rPr>
              <a:t>річ</a:t>
            </a:r>
            <a:r>
              <a:rPr lang="uk-UA" sz="2400" dirty="0">
                <a:solidFill>
                  <a:srgbClr val="FFC000"/>
                </a:solidFill>
              </a:rPr>
              <a:t>=10285056 (кг</a:t>
            </a:r>
            <a:r>
              <a:rPr lang="ru-RU" sz="2400" dirty="0">
                <a:solidFill>
                  <a:srgbClr val="FFC000"/>
                </a:solidFill>
              </a:rPr>
              <a:t>/</a:t>
            </a:r>
            <a:r>
              <a:rPr lang="uk-UA" sz="2400" dirty="0">
                <a:solidFill>
                  <a:srgbClr val="FFC000"/>
                </a:solidFill>
              </a:rPr>
              <a:t>рік</a:t>
            </a:r>
            <a:r>
              <a:rPr lang="uk-UA" sz="2400" dirty="0" smtClean="0">
                <a:solidFill>
                  <a:srgbClr val="FFC000"/>
                </a:solidFill>
              </a:rPr>
              <a:t>).</a:t>
            </a:r>
          </a:p>
          <a:p>
            <a:pPr algn="just"/>
            <a:r>
              <a:rPr lang="uk-UA" sz="2400" dirty="0">
                <a:solidFill>
                  <a:srgbClr val="FFC000"/>
                </a:solidFill>
              </a:rPr>
              <a:t>Здійснено підбір допоміжного обладнання, а саме </a:t>
            </a:r>
            <a:r>
              <a:rPr lang="uk-UA" sz="2400" dirty="0" smtClean="0">
                <a:solidFill>
                  <a:srgbClr val="FFC000"/>
                </a:solidFill>
              </a:rPr>
              <a:t>вентиляторів та теплообмінників. </a:t>
            </a:r>
            <a:r>
              <a:rPr lang="uk-UA" sz="2400" dirty="0">
                <a:solidFill>
                  <a:srgbClr val="FFC000"/>
                </a:solidFill>
              </a:rPr>
              <a:t>За результатами розрахунку підібрано вентилятори марки ВЦ 4-76-10Ж </a:t>
            </a:r>
            <a:r>
              <a:rPr lang="uk-UA" sz="2400" dirty="0" smtClean="0">
                <a:solidFill>
                  <a:srgbClr val="FFC000"/>
                </a:solidFill>
              </a:rPr>
              <a:t> пластинчастий </a:t>
            </a:r>
            <a:r>
              <a:rPr lang="uk-UA" sz="2400" dirty="0" err="1" smtClean="0">
                <a:solidFill>
                  <a:srgbClr val="FFC000"/>
                </a:solidFill>
              </a:rPr>
              <a:t>газоповітрний</a:t>
            </a:r>
            <a:r>
              <a:rPr lang="uk-UA" sz="2400" dirty="0" smtClean="0">
                <a:solidFill>
                  <a:srgbClr val="FFC000"/>
                </a:solidFill>
              </a:rPr>
              <a:t> теплообмінник з площею поверхні нагріву  752 м</a:t>
            </a:r>
            <a:r>
              <a:rPr lang="uk-UA" sz="2400" baseline="30000" dirty="0" smtClean="0">
                <a:solidFill>
                  <a:srgbClr val="FFC000"/>
                </a:solidFill>
              </a:rPr>
              <a:t>2</a:t>
            </a:r>
            <a:r>
              <a:rPr lang="uk-UA" sz="2400" dirty="0" smtClean="0">
                <a:solidFill>
                  <a:srgbClr val="FFC000"/>
                </a:solidFill>
              </a:rPr>
              <a:t>.</a:t>
            </a:r>
            <a:endParaRPr lang="ru-RU" sz="2400" baseline="30000" dirty="0">
              <a:solidFill>
                <a:srgbClr val="FFC000"/>
              </a:solidFill>
            </a:endParaRPr>
          </a:p>
          <a:p>
            <a:pPr algn="just"/>
            <a:r>
              <a:rPr lang="uk-UA" sz="2400" dirty="0">
                <a:solidFill>
                  <a:srgbClr val="FFC000"/>
                </a:solidFill>
              </a:rPr>
              <a:t>Проведено </a:t>
            </a:r>
            <a:r>
              <a:rPr lang="ru-RU" sz="2400" dirty="0" err="1">
                <a:solidFill>
                  <a:srgbClr val="FFC000"/>
                </a:solidFill>
              </a:rPr>
              <a:t>техніко-економічний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розрахунок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сушарки</a:t>
            </a:r>
            <a:r>
              <a:rPr lang="ru-RU" sz="2400" dirty="0">
                <a:solidFill>
                  <a:srgbClr val="FFC000"/>
                </a:solidFill>
              </a:rPr>
              <a:t>, де </a:t>
            </a:r>
            <a:r>
              <a:rPr lang="ru-RU" sz="2400" dirty="0" err="1">
                <a:solidFill>
                  <a:srgbClr val="FFC000"/>
                </a:solidFill>
              </a:rPr>
              <a:t>було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визначено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витрату</a:t>
            </a:r>
            <a:r>
              <a:rPr lang="ru-RU" sz="2400" dirty="0">
                <a:solidFill>
                  <a:srgbClr val="FFC000"/>
                </a:solidFill>
              </a:rPr>
              <a:t> на </a:t>
            </a:r>
            <a:r>
              <a:rPr lang="ru-RU" sz="2400" dirty="0" err="1">
                <a:solidFill>
                  <a:srgbClr val="FFC000"/>
                </a:solidFill>
              </a:rPr>
              <a:t>паливо</a:t>
            </a:r>
            <a:r>
              <a:rPr lang="ru-RU" sz="2400" dirty="0">
                <a:solidFill>
                  <a:srgbClr val="FFC000"/>
                </a:solidFill>
              </a:rPr>
              <a:t> С</a:t>
            </a:r>
            <a:r>
              <a:rPr lang="ru-RU" sz="2400" baseline="-25000" dirty="0">
                <a:solidFill>
                  <a:srgbClr val="FFC000"/>
                </a:solidFill>
              </a:rPr>
              <a:t>пал</a:t>
            </a:r>
            <a:r>
              <a:rPr lang="ru-RU" sz="2400" dirty="0">
                <a:solidFill>
                  <a:srgbClr val="FFC000"/>
                </a:solidFill>
              </a:rPr>
              <a:t>=32,1 (</a:t>
            </a:r>
            <a:r>
              <a:rPr lang="ru-RU" sz="2400" dirty="0" err="1">
                <a:solidFill>
                  <a:srgbClr val="FFC000"/>
                </a:solidFill>
              </a:rPr>
              <a:t>млн.грн</a:t>
            </a:r>
            <a:r>
              <a:rPr lang="ru-RU" sz="2400" dirty="0">
                <a:solidFill>
                  <a:srgbClr val="FFC000"/>
                </a:solidFill>
              </a:rPr>
              <a:t>./</a:t>
            </a:r>
            <a:r>
              <a:rPr lang="uk-UA" sz="2400" dirty="0">
                <a:solidFill>
                  <a:srgbClr val="FFC000"/>
                </a:solidFill>
              </a:rPr>
              <a:t>рік), витрати на електричну енергію </a:t>
            </a:r>
            <a:r>
              <a:rPr lang="uk-UA" sz="2400" dirty="0" err="1">
                <a:solidFill>
                  <a:srgbClr val="FFC000"/>
                </a:solidFill>
              </a:rPr>
              <a:t>С</a:t>
            </a:r>
            <a:r>
              <a:rPr lang="uk-UA" sz="2400" baseline="-25000" dirty="0" err="1">
                <a:solidFill>
                  <a:srgbClr val="FFC000"/>
                </a:solidFill>
              </a:rPr>
              <a:t>ел</a:t>
            </a:r>
            <a:r>
              <a:rPr lang="uk-UA" sz="2400" dirty="0">
                <a:solidFill>
                  <a:srgbClr val="FFC000"/>
                </a:solidFill>
              </a:rPr>
              <a:t>=277 (</a:t>
            </a:r>
            <a:r>
              <a:rPr lang="uk-UA" sz="2400" dirty="0" err="1">
                <a:solidFill>
                  <a:srgbClr val="FFC000"/>
                </a:solidFill>
              </a:rPr>
              <a:t>тис.грн</a:t>
            </a:r>
            <a:r>
              <a:rPr lang="uk-UA" sz="2400" dirty="0">
                <a:solidFill>
                  <a:srgbClr val="FFC000"/>
                </a:solidFill>
              </a:rPr>
              <a:t>./рік) і загальні експлуатаційні витрати </a:t>
            </a:r>
            <a:r>
              <a:rPr lang="uk-UA" sz="2400" dirty="0" err="1">
                <a:solidFill>
                  <a:srgbClr val="FFC000"/>
                </a:solidFill>
              </a:rPr>
              <a:t>С</a:t>
            </a:r>
            <a:r>
              <a:rPr lang="uk-UA" sz="2400" baseline="-25000" dirty="0" err="1">
                <a:solidFill>
                  <a:srgbClr val="FFC000"/>
                </a:solidFill>
              </a:rPr>
              <a:t>річ</a:t>
            </a:r>
            <a:r>
              <a:rPr lang="uk-UA" sz="2400" dirty="0">
                <a:solidFill>
                  <a:srgbClr val="FFC000"/>
                </a:solidFill>
              </a:rPr>
              <a:t>=69,2 (млн грн./рік</a:t>
            </a:r>
            <a:r>
              <a:rPr lang="uk-UA" sz="2400" dirty="0" smtClean="0">
                <a:solidFill>
                  <a:srgbClr val="FFC000"/>
                </a:solidFill>
              </a:rPr>
              <a:t>). Термін </a:t>
            </a:r>
            <a:r>
              <a:rPr lang="uk-UA" sz="2400" dirty="0">
                <a:solidFill>
                  <a:srgbClr val="FFC000"/>
                </a:solidFill>
              </a:rPr>
              <a:t>окупності склав Т=2,34 (роки). </a:t>
            </a:r>
            <a:r>
              <a:rPr lang="uk-UA" sz="2000" dirty="0">
                <a:solidFill>
                  <a:srgbClr val="FFC000"/>
                </a:solidFill>
              </a:rPr>
              <a:t>	</a:t>
            </a:r>
            <a:endParaRPr lang="uk-UA" sz="2000" dirty="0" smtClean="0">
              <a:solidFill>
                <a:srgbClr val="FFC00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39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780" y="24384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7200" dirty="0" err="1" smtClean="0">
                <a:solidFill>
                  <a:srgbClr val="FFC000"/>
                </a:solidFill>
              </a:rPr>
              <a:t>Дякую</a:t>
            </a:r>
            <a:r>
              <a:rPr lang="ru-RU" sz="7200" dirty="0" smtClean="0">
                <a:solidFill>
                  <a:srgbClr val="FFC000"/>
                </a:solidFill>
              </a:rPr>
              <a:t> за </a:t>
            </a:r>
            <a:r>
              <a:rPr lang="ru-RU" sz="7200" dirty="0" err="1" smtClean="0">
                <a:solidFill>
                  <a:srgbClr val="FFC000"/>
                </a:solidFill>
              </a:rPr>
              <a:t>увагу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1273"/>
            <a:ext cx="10131425" cy="1456267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Мета роботи: модернізація теплової схеми зерносушарки ДСП-24 з метою підвищення енергоефективності всього комплексу і переведення його на альтернативний непоновлювальний вид палива.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146581"/>
            <a:ext cx="10131424" cy="2133600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solidFill>
                  <a:srgbClr val="FFC000"/>
                </a:solidFill>
              </a:rPr>
              <a:t>Завданням роботи є модернізація теплової схеми зерносушарки, підбір обладнання для забезпечення стабільної її роботи та визначення техніко-економічних показників роботи схеми.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946" y="402530"/>
            <a:ext cx="8194963" cy="5126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Процес сушіння у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дійсній сушарці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32909" y="23552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flipV="1">
            <a:off x="1688661" y="2836460"/>
            <a:ext cx="17099632" cy="4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01773"/>
              </p:ext>
            </p:extLst>
          </p:nvPr>
        </p:nvGraphicFramePr>
        <p:xfrm>
          <a:off x="2125362" y="915148"/>
          <a:ext cx="7069459" cy="594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КОМПАС-Фрагмент" r:id="rId3" imgW="4803480" imgH="4017600" progId="KOMPAS.FRW">
                  <p:embed/>
                </p:oleObj>
              </mc:Choice>
              <mc:Fallback>
                <p:oleObj name="КОМПАС-Фрагмент" r:id="rId3" imgW="4803480" imgH="4017600" progId="KOMPAS.FR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362" y="915148"/>
                        <a:ext cx="7069459" cy="5942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1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6" y="231648"/>
            <a:ext cx="10716767" cy="5285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Принципова теплова схема зерносушарки дсп-24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109917"/>
              </p:ext>
            </p:extLst>
          </p:nvPr>
        </p:nvGraphicFramePr>
        <p:xfrm>
          <a:off x="1362393" y="760194"/>
          <a:ext cx="8778240" cy="606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рагмент" r:id="rId3" imgW="11790720" imgH="8189280" progId="KOMPAS.FRW">
                  <p:embed/>
                </p:oleObj>
              </mc:Choice>
              <mc:Fallback>
                <p:oleObj name="Фрагмент" r:id="rId3" imgW="11790720" imgH="8189280" progId="KOMPAS.FRW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2393" y="760194"/>
                        <a:ext cx="8778240" cy="6061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3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1"/>
            <a:ext cx="10131425" cy="68039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Розріз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сушильного цеху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80808"/>
              </p:ext>
            </p:extLst>
          </p:nvPr>
        </p:nvGraphicFramePr>
        <p:xfrm>
          <a:off x="1530928" y="680396"/>
          <a:ext cx="8749144" cy="617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Чертеж" r:id="rId3" imgW="11790720" imgH="8327880" progId="KOMPAS.CDW">
                  <p:embed/>
                </p:oleObj>
              </mc:Choice>
              <mc:Fallback>
                <p:oleObj name="Чертеж" r:id="rId3" imgW="11790720" imgH="8327880" progId="KOMPAS.CDW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0928" y="680396"/>
                        <a:ext cx="8749144" cy="6177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6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Характеристики сушарки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FFC000"/>
                </a:solidFill>
              </a:rPr>
              <a:t>Розрахункова витрата палива </a:t>
            </a:r>
            <a:r>
              <a:rPr lang="uk-UA" sz="2400" dirty="0" err="1" smtClean="0">
                <a:solidFill>
                  <a:srgbClr val="FFC000"/>
                </a:solidFill>
              </a:rPr>
              <a:t>Вр</a:t>
            </a:r>
            <a:r>
              <a:rPr lang="uk-UA" sz="2400" dirty="0" smtClean="0">
                <a:solidFill>
                  <a:srgbClr val="FFC000"/>
                </a:solidFill>
              </a:rPr>
              <a:t> = 0,96 кг/с;</a:t>
            </a:r>
          </a:p>
          <a:p>
            <a:r>
              <a:rPr lang="uk-UA" sz="2400" dirty="0">
                <a:solidFill>
                  <a:srgbClr val="FFC000"/>
                </a:solidFill>
              </a:rPr>
              <a:t>Річна витрата палива </a:t>
            </a:r>
            <a:r>
              <a:rPr lang="uk-UA" sz="2400" dirty="0" err="1" smtClean="0">
                <a:solidFill>
                  <a:srgbClr val="FFC000"/>
                </a:solidFill>
              </a:rPr>
              <a:t>Вріч</a:t>
            </a:r>
            <a:r>
              <a:rPr lang="uk-UA" sz="2400" dirty="0" smtClean="0">
                <a:solidFill>
                  <a:srgbClr val="FFC000"/>
                </a:solidFill>
              </a:rPr>
              <a:t> = 10285 т/рік;</a:t>
            </a:r>
          </a:p>
          <a:p>
            <a:r>
              <a:rPr lang="uk-UA" sz="2400" dirty="0" smtClean="0">
                <a:solidFill>
                  <a:srgbClr val="FFC000"/>
                </a:solidFill>
              </a:rPr>
              <a:t>ККД 0,25;</a:t>
            </a:r>
          </a:p>
          <a:p>
            <a:r>
              <a:rPr lang="uk-UA" sz="2400" dirty="0">
                <a:solidFill>
                  <a:srgbClr val="FFC000"/>
                </a:solidFill>
              </a:rPr>
              <a:t>Витрати на </a:t>
            </a:r>
            <a:r>
              <a:rPr lang="uk-UA" sz="2400" dirty="0" smtClean="0">
                <a:solidFill>
                  <a:srgbClr val="FFC000"/>
                </a:solidFill>
              </a:rPr>
              <a:t>вугілля 31,2 млн. грн/рік;</a:t>
            </a:r>
          </a:p>
          <a:p>
            <a:r>
              <a:rPr lang="uk-UA" sz="2400" dirty="0">
                <a:solidFill>
                  <a:srgbClr val="FFC000"/>
                </a:solidFill>
              </a:rPr>
              <a:t>Витрати на електричну </a:t>
            </a:r>
            <a:r>
              <a:rPr lang="uk-UA" sz="2400" dirty="0" smtClean="0">
                <a:solidFill>
                  <a:srgbClr val="FFC000"/>
                </a:solidFill>
              </a:rPr>
              <a:t>енергію 277 тис. грн/рік;</a:t>
            </a:r>
          </a:p>
          <a:p>
            <a:r>
              <a:rPr lang="uk-UA" sz="2400" dirty="0">
                <a:solidFill>
                  <a:srgbClr val="FFC000"/>
                </a:solidFill>
              </a:rPr>
              <a:t>Термін </a:t>
            </a:r>
            <a:r>
              <a:rPr lang="uk-UA" sz="2400" dirty="0" smtClean="0">
                <a:solidFill>
                  <a:srgbClr val="FFC000"/>
                </a:solidFill>
              </a:rPr>
              <a:t>окупності 2,34 роки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7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374073"/>
            <a:ext cx="10131425" cy="145626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Топка зерносушарки дсп-24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747279"/>
              </p:ext>
            </p:extLst>
          </p:nvPr>
        </p:nvGraphicFramePr>
        <p:xfrm>
          <a:off x="1828801" y="746223"/>
          <a:ext cx="8988424" cy="611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Чертеж" r:id="rId3" imgW="11790720" imgH="8327880" progId="KOMPAS.CDW">
                  <p:embed/>
                </p:oleObj>
              </mc:Choice>
              <mc:Fallback>
                <p:oleObj name="Чертеж" r:id="rId3" imgW="11790720" imgH="8327880" progId="KOMPAS.CDW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1" y="746223"/>
                        <a:ext cx="8988424" cy="6111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6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80109"/>
            <a:ext cx="10131425" cy="145626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Газоповітряний теплообмінник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96358"/>
              </p:ext>
            </p:extLst>
          </p:nvPr>
        </p:nvGraphicFramePr>
        <p:xfrm>
          <a:off x="1413165" y="805319"/>
          <a:ext cx="8866908" cy="603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Чертеж" r:id="rId3" imgW="11790720" imgH="8327880" progId="KOMPAS.CDW">
                  <p:embed/>
                </p:oleObj>
              </mc:Choice>
              <mc:Fallback>
                <p:oleObj name="Чертеж" r:id="rId3" imgW="11790720" imgH="8327880" progId="KOMPAS.CDW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165" y="805319"/>
                        <a:ext cx="8866908" cy="603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7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510" y="1"/>
            <a:ext cx="11109198" cy="10374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184564"/>
              </p:ext>
            </p:extLst>
          </p:nvPr>
        </p:nvGraphicFramePr>
        <p:xfrm>
          <a:off x="1441938" y="808892"/>
          <a:ext cx="9706708" cy="604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1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174</TotalTime>
  <Words>300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Небеса</vt:lpstr>
      <vt:lpstr>КОМПАС-Фрагмент</vt:lpstr>
      <vt:lpstr>Фрагмент</vt:lpstr>
      <vt:lpstr>Чертеж</vt:lpstr>
      <vt:lpstr>Модернізація теплової схеми зерносушарки дсп-24</vt:lpstr>
      <vt:lpstr>Мета роботи: модернізація теплової схеми зерносушарки ДСП-24 з метою підвищення енергоефективності всього комплексу і переведення його на альтернативний непоновлювальний вид палива.</vt:lpstr>
      <vt:lpstr>Процес сушіння у дійсній сушарці </vt:lpstr>
      <vt:lpstr>Принципова теплова схема зерносушарки дсп-24</vt:lpstr>
      <vt:lpstr>Розріз сушильного цеху</vt:lpstr>
      <vt:lpstr>Характеристики сушарки</vt:lpstr>
      <vt:lpstr>Топка зерносушарки дсп-24</vt:lpstr>
      <vt:lpstr>Газоповітряний теплообмінник</vt:lpstr>
      <vt:lpstr>Результати розрахунку математичної моделі </vt:lpstr>
      <vt:lpstr>Презентация PowerPoint</vt:lpstr>
      <vt:lpstr>Висновки</vt:lpstr>
      <vt:lpstr>Дякую за увагу</vt:lpstr>
    </vt:vector>
  </TitlesOfParts>
  <Company>altaivital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Модернізація теплової схеми зерносушарки дсп-24</dc:title>
  <dc:creator>Dmitriy</dc:creator>
  <cp:lastModifiedBy>Ксюська</cp:lastModifiedBy>
  <cp:revision>22</cp:revision>
  <dcterms:created xsi:type="dcterms:W3CDTF">2014-06-01T15:32:39Z</dcterms:created>
  <dcterms:modified xsi:type="dcterms:W3CDTF">2014-06-19T13:55:19Z</dcterms:modified>
</cp:coreProperties>
</file>